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 id="2147483672" r:id="rId3"/>
  </p:sldMasterIdLst>
  <p:sldIdLst>
    <p:sldId id="295" r:id="rId4"/>
    <p:sldId id="294" r:id="rId5"/>
    <p:sldId id="293" r:id="rId6"/>
    <p:sldId id="292" r:id="rId7"/>
    <p:sldId id="290" r:id="rId8"/>
    <p:sldId id="288" r:id="rId9"/>
    <p:sldId id="289" r:id="rId10"/>
    <p:sldId id="291" r:id="rId11"/>
    <p:sldId id="286" r:id="rId12"/>
    <p:sldId id="285" r:id="rId13"/>
    <p:sldId id="284" r:id="rId14"/>
    <p:sldId id="281" r:id="rId15"/>
    <p:sldId id="283" r:id="rId16"/>
    <p:sldId id="306" r:id="rId17"/>
    <p:sldId id="305" r:id="rId18"/>
    <p:sldId id="280" r:id="rId19"/>
    <p:sldId id="279" r:id="rId20"/>
    <p:sldId id="277" r:id="rId21"/>
    <p:sldId id="276" r:id="rId22"/>
    <p:sldId id="275" r:id="rId23"/>
    <p:sldId id="296" r:id="rId24"/>
    <p:sldId id="273" r:id="rId25"/>
    <p:sldId id="307" r:id="rId26"/>
    <p:sldId id="297" r:id="rId27"/>
    <p:sldId id="298" r:id="rId28"/>
    <p:sldId id="299" r:id="rId29"/>
    <p:sldId id="300" r:id="rId30"/>
    <p:sldId id="302" r:id="rId31"/>
    <p:sldId id="301" r:id="rId32"/>
    <p:sldId id="303" r:id="rId33"/>
    <p:sldId id="265" r:id="rId34"/>
    <p:sldId id="264" r:id="rId35"/>
    <p:sldId id="263" r:id="rId36"/>
    <p:sldId id="304" r:id="rId37"/>
    <p:sldId id="261" r:id="rId38"/>
    <p:sldId id="260" r:id="rId39"/>
    <p:sldId id="259" r:id="rId40"/>
    <p:sldId id="308" r:id="rId41"/>
    <p:sldId id="309" r:id="rId42"/>
    <p:sldId id="310" r:id="rId43"/>
    <p:sldId id="311" r:id="rId44"/>
    <p:sldId id="312" r:id="rId45"/>
  </p:sldIdLst>
  <p:sldSz cx="12192000" cy="6858000"/>
  <p:notesSz cx="6808788" cy="99409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91" d="100"/>
          <a:sy n="91" d="100"/>
        </p:scale>
        <p:origin x="3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19/08/2024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19/08/2024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19/08/2024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a:extLst>
              <a:ext uri="{FF2B5EF4-FFF2-40B4-BE49-F238E27FC236}">
                <a16:creationId xmlns:a16="http://schemas.microsoft.com/office/drawing/2014/main" id="{C5FB15B0-E80B-AE66-6FB0-DC73BCD16221}"/>
              </a:ext>
            </a:extLst>
          </p:cNvPr>
          <p:cNvSpPr>
            <a:spLocks noGrp="1"/>
          </p:cNvSpPr>
          <p:nvPr>
            <p:ph type="dt" sz="half" idx="10"/>
          </p:nvPr>
        </p:nvSpPr>
        <p:spPr/>
        <p:txBody>
          <a:bodyPr/>
          <a:lstStyle>
            <a:lvl1pPr>
              <a:defRPr/>
            </a:lvl1pPr>
          </a:lstStyle>
          <a:p>
            <a:pPr>
              <a:defRPr/>
            </a:pPr>
            <a:fld id="{A8F1361A-B044-4598-8A12-5133B53947E0}"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38F82458-9D00-2FB6-61A5-02DB2CB25537}"/>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B866D2F4-E788-67FE-A9DD-98EDE1BCE158}"/>
              </a:ext>
            </a:extLst>
          </p:cNvPr>
          <p:cNvSpPr>
            <a:spLocks noGrp="1"/>
          </p:cNvSpPr>
          <p:nvPr>
            <p:ph type="sldNum" sz="quarter" idx="12"/>
          </p:nvPr>
        </p:nvSpPr>
        <p:spPr/>
        <p:txBody>
          <a:bodyPr/>
          <a:lstStyle>
            <a:lvl1pPr>
              <a:defRPr/>
            </a:lvl1pPr>
          </a:lstStyle>
          <a:p>
            <a:fld id="{0081321C-ED88-4B0F-AFC7-55C653B0DEB4}" type="slidenum">
              <a:rPr lang="es-AR" altLang="en-US"/>
              <a:pPr/>
              <a:t>‹Nº›</a:t>
            </a:fld>
            <a:endParaRPr lang="es-AR" altLang="en-US"/>
          </a:p>
        </p:txBody>
      </p:sp>
    </p:spTree>
    <p:extLst>
      <p:ext uri="{BB962C8B-B14F-4D97-AF65-F5344CB8AC3E}">
        <p14:creationId xmlns:p14="http://schemas.microsoft.com/office/powerpoint/2010/main" val="149285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AD4BCEF2-5DFC-EE81-1679-2CA66F4F6C1E}"/>
              </a:ext>
            </a:extLst>
          </p:cNvPr>
          <p:cNvSpPr>
            <a:spLocks noGrp="1"/>
          </p:cNvSpPr>
          <p:nvPr>
            <p:ph type="dt" sz="half" idx="10"/>
          </p:nvPr>
        </p:nvSpPr>
        <p:spPr/>
        <p:txBody>
          <a:bodyPr/>
          <a:lstStyle>
            <a:lvl1pPr>
              <a:defRPr/>
            </a:lvl1pPr>
          </a:lstStyle>
          <a:p>
            <a:pPr>
              <a:defRPr/>
            </a:pPr>
            <a:fld id="{6905223F-538B-4B78-9304-E4B7126E0936}"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2E1BEE2E-66D2-7108-9CA6-53222190F4F5}"/>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55101B26-2BEC-2F36-ECD8-0A4D4C4C6A22}"/>
              </a:ext>
            </a:extLst>
          </p:cNvPr>
          <p:cNvSpPr>
            <a:spLocks noGrp="1"/>
          </p:cNvSpPr>
          <p:nvPr>
            <p:ph type="sldNum" sz="quarter" idx="12"/>
          </p:nvPr>
        </p:nvSpPr>
        <p:spPr/>
        <p:txBody>
          <a:bodyPr/>
          <a:lstStyle>
            <a:lvl1pPr>
              <a:defRPr/>
            </a:lvl1pPr>
          </a:lstStyle>
          <a:p>
            <a:fld id="{F0A9F92D-06FC-472F-986C-ACCCB6F61BB0}" type="slidenum">
              <a:rPr lang="es-AR" altLang="en-US"/>
              <a:pPr/>
              <a:t>‹Nº›</a:t>
            </a:fld>
            <a:endParaRPr lang="es-AR" altLang="en-US"/>
          </a:p>
        </p:txBody>
      </p:sp>
    </p:spTree>
    <p:extLst>
      <p:ext uri="{BB962C8B-B14F-4D97-AF65-F5344CB8AC3E}">
        <p14:creationId xmlns:p14="http://schemas.microsoft.com/office/powerpoint/2010/main" val="3798025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9E92CA38-C689-C5C5-B36D-ABBE7A6A5473}"/>
              </a:ext>
            </a:extLst>
          </p:cNvPr>
          <p:cNvSpPr>
            <a:spLocks noGrp="1"/>
          </p:cNvSpPr>
          <p:nvPr>
            <p:ph type="dt" sz="half" idx="10"/>
          </p:nvPr>
        </p:nvSpPr>
        <p:spPr/>
        <p:txBody>
          <a:bodyPr/>
          <a:lstStyle>
            <a:lvl1pPr>
              <a:defRPr/>
            </a:lvl1pPr>
          </a:lstStyle>
          <a:p>
            <a:pPr>
              <a:defRPr/>
            </a:pPr>
            <a:fld id="{4612796E-5C79-49AB-AE6F-8ED8A58190D5}"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6ECD1C5E-A1E4-D315-7BC9-1F9D3B7D1316}"/>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578D1E2A-57BE-E1F8-1444-B88DD9005286}"/>
              </a:ext>
            </a:extLst>
          </p:cNvPr>
          <p:cNvSpPr>
            <a:spLocks noGrp="1"/>
          </p:cNvSpPr>
          <p:nvPr>
            <p:ph type="sldNum" sz="quarter" idx="12"/>
          </p:nvPr>
        </p:nvSpPr>
        <p:spPr/>
        <p:txBody>
          <a:bodyPr/>
          <a:lstStyle>
            <a:lvl1pPr>
              <a:defRPr/>
            </a:lvl1pPr>
          </a:lstStyle>
          <a:p>
            <a:fld id="{4AEF2D46-F23A-490A-ABC3-B403FAB83BD8}" type="slidenum">
              <a:rPr lang="es-AR" altLang="en-US"/>
              <a:pPr/>
              <a:t>‹Nº›</a:t>
            </a:fld>
            <a:endParaRPr lang="es-AR" altLang="en-US"/>
          </a:p>
        </p:txBody>
      </p:sp>
    </p:spTree>
    <p:extLst>
      <p:ext uri="{BB962C8B-B14F-4D97-AF65-F5344CB8AC3E}">
        <p14:creationId xmlns:p14="http://schemas.microsoft.com/office/powerpoint/2010/main" val="3546317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3 Marcador de fecha">
            <a:extLst>
              <a:ext uri="{FF2B5EF4-FFF2-40B4-BE49-F238E27FC236}">
                <a16:creationId xmlns:a16="http://schemas.microsoft.com/office/drawing/2014/main" id="{4D85D227-E8B8-8504-D748-160521C17A78}"/>
              </a:ext>
            </a:extLst>
          </p:cNvPr>
          <p:cNvSpPr>
            <a:spLocks noGrp="1"/>
          </p:cNvSpPr>
          <p:nvPr>
            <p:ph type="dt" sz="half" idx="10"/>
          </p:nvPr>
        </p:nvSpPr>
        <p:spPr/>
        <p:txBody>
          <a:bodyPr/>
          <a:lstStyle>
            <a:lvl1pPr>
              <a:defRPr/>
            </a:lvl1pPr>
          </a:lstStyle>
          <a:p>
            <a:pPr>
              <a:defRPr/>
            </a:pPr>
            <a:fld id="{283D9F10-D6FE-465E-8D0A-0BA719069B1E}" type="datetimeFigureOut">
              <a:rPr lang="es-AR"/>
              <a:pPr>
                <a:defRPr/>
              </a:pPr>
              <a:t>19/08/2024</a:t>
            </a:fld>
            <a:endParaRPr lang="es-AR"/>
          </a:p>
        </p:txBody>
      </p:sp>
      <p:sp>
        <p:nvSpPr>
          <p:cNvPr id="6" name="4 Marcador de pie de página">
            <a:extLst>
              <a:ext uri="{FF2B5EF4-FFF2-40B4-BE49-F238E27FC236}">
                <a16:creationId xmlns:a16="http://schemas.microsoft.com/office/drawing/2014/main" id="{C04C2C62-DDCF-CC20-2B92-9CBBCFBC30C1}"/>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A06803E0-3498-AC2A-5A93-E13434CD4D30}"/>
              </a:ext>
            </a:extLst>
          </p:cNvPr>
          <p:cNvSpPr>
            <a:spLocks noGrp="1"/>
          </p:cNvSpPr>
          <p:nvPr>
            <p:ph type="sldNum" sz="quarter" idx="12"/>
          </p:nvPr>
        </p:nvSpPr>
        <p:spPr/>
        <p:txBody>
          <a:bodyPr/>
          <a:lstStyle>
            <a:lvl1pPr>
              <a:defRPr/>
            </a:lvl1pPr>
          </a:lstStyle>
          <a:p>
            <a:fld id="{9E777860-51B6-47A7-BA3D-B982EBEC477E}" type="slidenum">
              <a:rPr lang="es-AR" altLang="en-US"/>
              <a:pPr/>
              <a:t>‹Nº›</a:t>
            </a:fld>
            <a:endParaRPr lang="es-AR" altLang="en-US"/>
          </a:p>
        </p:txBody>
      </p:sp>
    </p:spTree>
    <p:extLst>
      <p:ext uri="{BB962C8B-B14F-4D97-AF65-F5344CB8AC3E}">
        <p14:creationId xmlns:p14="http://schemas.microsoft.com/office/powerpoint/2010/main" val="1998976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3 Marcador de fecha">
            <a:extLst>
              <a:ext uri="{FF2B5EF4-FFF2-40B4-BE49-F238E27FC236}">
                <a16:creationId xmlns:a16="http://schemas.microsoft.com/office/drawing/2014/main" id="{639627AD-39ED-216F-2F25-0CE263CE2C8D}"/>
              </a:ext>
            </a:extLst>
          </p:cNvPr>
          <p:cNvSpPr>
            <a:spLocks noGrp="1"/>
          </p:cNvSpPr>
          <p:nvPr>
            <p:ph type="dt" sz="half" idx="10"/>
          </p:nvPr>
        </p:nvSpPr>
        <p:spPr/>
        <p:txBody>
          <a:bodyPr/>
          <a:lstStyle>
            <a:lvl1pPr>
              <a:defRPr/>
            </a:lvl1pPr>
          </a:lstStyle>
          <a:p>
            <a:pPr>
              <a:defRPr/>
            </a:pPr>
            <a:fld id="{B99FFB5E-6D69-4BB5-81B0-CB86B8F5252D}" type="datetimeFigureOut">
              <a:rPr lang="es-AR"/>
              <a:pPr>
                <a:defRPr/>
              </a:pPr>
              <a:t>19/08/2024</a:t>
            </a:fld>
            <a:endParaRPr lang="es-AR"/>
          </a:p>
        </p:txBody>
      </p:sp>
      <p:sp>
        <p:nvSpPr>
          <p:cNvPr id="8" name="4 Marcador de pie de página">
            <a:extLst>
              <a:ext uri="{FF2B5EF4-FFF2-40B4-BE49-F238E27FC236}">
                <a16:creationId xmlns:a16="http://schemas.microsoft.com/office/drawing/2014/main" id="{6DB1E796-A0EE-6D6C-277D-F2CE22EB16D1}"/>
              </a:ext>
            </a:extLst>
          </p:cNvPr>
          <p:cNvSpPr>
            <a:spLocks noGrp="1"/>
          </p:cNvSpPr>
          <p:nvPr>
            <p:ph type="ftr" sz="quarter" idx="11"/>
          </p:nvPr>
        </p:nvSpPr>
        <p:spPr/>
        <p:txBody>
          <a:bodyPr/>
          <a:lstStyle>
            <a:lvl1pPr>
              <a:defRPr/>
            </a:lvl1pPr>
          </a:lstStyle>
          <a:p>
            <a:pPr>
              <a:defRPr/>
            </a:pPr>
            <a:endParaRPr lang="es-AR"/>
          </a:p>
        </p:txBody>
      </p:sp>
      <p:sp>
        <p:nvSpPr>
          <p:cNvPr id="9" name="5 Marcador de número de diapositiva">
            <a:extLst>
              <a:ext uri="{FF2B5EF4-FFF2-40B4-BE49-F238E27FC236}">
                <a16:creationId xmlns:a16="http://schemas.microsoft.com/office/drawing/2014/main" id="{D83106DE-BE3A-1CE5-48BF-4488F8513856}"/>
              </a:ext>
            </a:extLst>
          </p:cNvPr>
          <p:cNvSpPr>
            <a:spLocks noGrp="1"/>
          </p:cNvSpPr>
          <p:nvPr>
            <p:ph type="sldNum" sz="quarter" idx="12"/>
          </p:nvPr>
        </p:nvSpPr>
        <p:spPr/>
        <p:txBody>
          <a:bodyPr/>
          <a:lstStyle>
            <a:lvl1pPr>
              <a:defRPr/>
            </a:lvl1pPr>
          </a:lstStyle>
          <a:p>
            <a:fld id="{A2F08764-15B2-492B-9496-789343097848}" type="slidenum">
              <a:rPr lang="es-AR" altLang="en-US"/>
              <a:pPr/>
              <a:t>‹Nº›</a:t>
            </a:fld>
            <a:endParaRPr lang="es-AR" altLang="en-US"/>
          </a:p>
        </p:txBody>
      </p:sp>
    </p:spTree>
    <p:extLst>
      <p:ext uri="{BB962C8B-B14F-4D97-AF65-F5344CB8AC3E}">
        <p14:creationId xmlns:p14="http://schemas.microsoft.com/office/powerpoint/2010/main" val="1325106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3 Marcador de fecha">
            <a:extLst>
              <a:ext uri="{FF2B5EF4-FFF2-40B4-BE49-F238E27FC236}">
                <a16:creationId xmlns:a16="http://schemas.microsoft.com/office/drawing/2014/main" id="{642E2842-EA78-9B06-D406-8E9CC7710727}"/>
              </a:ext>
            </a:extLst>
          </p:cNvPr>
          <p:cNvSpPr>
            <a:spLocks noGrp="1"/>
          </p:cNvSpPr>
          <p:nvPr>
            <p:ph type="dt" sz="half" idx="10"/>
          </p:nvPr>
        </p:nvSpPr>
        <p:spPr/>
        <p:txBody>
          <a:bodyPr/>
          <a:lstStyle>
            <a:lvl1pPr>
              <a:defRPr/>
            </a:lvl1pPr>
          </a:lstStyle>
          <a:p>
            <a:pPr>
              <a:defRPr/>
            </a:pPr>
            <a:fld id="{0A15AB91-423D-4640-88EF-41E875FF99B5}" type="datetimeFigureOut">
              <a:rPr lang="es-AR"/>
              <a:pPr>
                <a:defRPr/>
              </a:pPr>
              <a:t>19/08/2024</a:t>
            </a:fld>
            <a:endParaRPr lang="es-AR"/>
          </a:p>
        </p:txBody>
      </p:sp>
      <p:sp>
        <p:nvSpPr>
          <p:cNvPr id="4" name="4 Marcador de pie de página">
            <a:extLst>
              <a:ext uri="{FF2B5EF4-FFF2-40B4-BE49-F238E27FC236}">
                <a16:creationId xmlns:a16="http://schemas.microsoft.com/office/drawing/2014/main" id="{73721003-A3DF-A0A2-9FF0-7B74C3F665C3}"/>
              </a:ext>
            </a:extLst>
          </p:cNvPr>
          <p:cNvSpPr>
            <a:spLocks noGrp="1"/>
          </p:cNvSpPr>
          <p:nvPr>
            <p:ph type="ftr" sz="quarter" idx="11"/>
          </p:nvPr>
        </p:nvSpPr>
        <p:spPr/>
        <p:txBody>
          <a:bodyPr/>
          <a:lstStyle>
            <a:lvl1pPr>
              <a:defRPr/>
            </a:lvl1pPr>
          </a:lstStyle>
          <a:p>
            <a:pPr>
              <a:defRPr/>
            </a:pPr>
            <a:endParaRPr lang="es-AR"/>
          </a:p>
        </p:txBody>
      </p:sp>
      <p:sp>
        <p:nvSpPr>
          <p:cNvPr id="5" name="5 Marcador de número de diapositiva">
            <a:extLst>
              <a:ext uri="{FF2B5EF4-FFF2-40B4-BE49-F238E27FC236}">
                <a16:creationId xmlns:a16="http://schemas.microsoft.com/office/drawing/2014/main" id="{54C6EA01-B241-D6FA-9489-75511357CE2F}"/>
              </a:ext>
            </a:extLst>
          </p:cNvPr>
          <p:cNvSpPr>
            <a:spLocks noGrp="1"/>
          </p:cNvSpPr>
          <p:nvPr>
            <p:ph type="sldNum" sz="quarter" idx="12"/>
          </p:nvPr>
        </p:nvSpPr>
        <p:spPr/>
        <p:txBody>
          <a:bodyPr/>
          <a:lstStyle>
            <a:lvl1pPr>
              <a:defRPr/>
            </a:lvl1pPr>
          </a:lstStyle>
          <a:p>
            <a:fld id="{BE4CA8A5-8BC3-4A91-9A0C-3E9F71C80626}" type="slidenum">
              <a:rPr lang="es-AR" altLang="en-US"/>
              <a:pPr/>
              <a:t>‹Nº›</a:t>
            </a:fld>
            <a:endParaRPr lang="es-AR" altLang="en-US"/>
          </a:p>
        </p:txBody>
      </p:sp>
    </p:spTree>
    <p:extLst>
      <p:ext uri="{BB962C8B-B14F-4D97-AF65-F5344CB8AC3E}">
        <p14:creationId xmlns:p14="http://schemas.microsoft.com/office/powerpoint/2010/main" val="2788403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CF640A0C-C586-7C9E-934A-71142697722D}"/>
              </a:ext>
            </a:extLst>
          </p:cNvPr>
          <p:cNvSpPr>
            <a:spLocks noGrp="1"/>
          </p:cNvSpPr>
          <p:nvPr>
            <p:ph type="dt" sz="half" idx="10"/>
          </p:nvPr>
        </p:nvSpPr>
        <p:spPr/>
        <p:txBody>
          <a:bodyPr/>
          <a:lstStyle>
            <a:lvl1pPr>
              <a:defRPr/>
            </a:lvl1pPr>
          </a:lstStyle>
          <a:p>
            <a:pPr>
              <a:defRPr/>
            </a:pPr>
            <a:fld id="{70F15CDA-C6F7-41F5-9785-6825C73E9751}" type="datetimeFigureOut">
              <a:rPr lang="es-AR"/>
              <a:pPr>
                <a:defRPr/>
              </a:pPr>
              <a:t>19/08/2024</a:t>
            </a:fld>
            <a:endParaRPr lang="es-AR"/>
          </a:p>
        </p:txBody>
      </p:sp>
      <p:sp>
        <p:nvSpPr>
          <p:cNvPr id="3" name="4 Marcador de pie de página">
            <a:extLst>
              <a:ext uri="{FF2B5EF4-FFF2-40B4-BE49-F238E27FC236}">
                <a16:creationId xmlns:a16="http://schemas.microsoft.com/office/drawing/2014/main" id="{4A26C8D9-380B-5972-2023-19CE8491EB22}"/>
              </a:ext>
            </a:extLst>
          </p:cNvPr>
          <p:cNvSpPr>
            <a:spLocks noGrp="1"/>
          </p:cNvSpPr>
          <p:nvPr>
            <p:ph type="ftr" sz="quarter" idx="11"/>
          </p:nvPr>
        </p:nvSpPr>
        <p:spPr/>
        <p:txBody>
          <a:bodyPr/>
          <a:lstStyle>
            <a:lvl1pPr>
              <a:defRPr/>
            </a:lvl1pPr>
          </a:lstStyle>
          <a:p>
            <a:pPr>
              <a:defRPr/>
            </a:pPr>
            <a:endParaRPr lang="es-AR"/>
          </a:p>
        </p:txBody>
      </p:sp>
      <p:sp>
        <p:nvSpPr>
          <p:cNvPr id="4" name="5 Marcador de número de diapositiva">
            <a:extLst>
              <a:ext uri="{FF2B5EF4-FFF2-40B4-BE49-F238E27FC236}">
                <a16:creationId xmlns:a16="http://schemas.microsoft.com/office/drawing/2014/main" id="{312C4AD9-F018-7C0E-876D-1E8292C57A6F}"/>
              </a:ext>
            </a:extLst>
          </p:cNvPr>
          <p:cNvSpPr>
            <a:spLocks noGrp="1"/>
          </p:cNvSpPr>
          <p:nvPr>
            <p:ph type="sldNum" sz="quarter" idx="12"/>
          </p:nvPr>
        </p:nvSpPr>
        <p:spPr/>
        <p:txBody>
          <a:bodyPr/>
          <a:lstStyle>
            <a:lvl1pPr>
              <a:defRPr/>
            </a:lvl1pPr>
          </a:lstStyle>
          <a:p>
            <a:fld id="{8E4E8BA8-28C1-4A66-BA55-D103F5C5C0AA}" type="slidenum">
              <a:rPr lang="es-AR" altLang="en-US"/>
              <a:pPr/>
              <a:t>‹Nº›</a:t>
            </a:fld>
            <a:endParaRPr lang="es-AR" altLang="en-US"/>
          </a:p>
        </p:txBody>
      </p:sp>
    </p:spTree>
    <p:extLst>
      <p:ext uri="{BB962C8B-B14F-4D97-AF65-F5344CB8AC3E}">
        <p14:creationId xmlns:p14="http://schemas.microsoft.com/office/powerpoint/2010/main" val="268171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FA91BA23-8E10-5560-B871-5196D0CEFC80}"/>
              </a:ext>
            </a:extLst>
          </p:cNvPr>
          <p:cNvSpPr>
            <a:spLocks noGrp="1"/>
          </p:cNvSpPr>
          <p:nvPr>
            <p:ph type="dt" sz="half" idx="10"/>
          </p:nvPr>
        </p:nvSpPr>
        <p:spPr/>
        <p:txBody>
          <a:bodyPr/>
          <a:lstStyle>
            <a:lvl1pPr>
              <a:defRPr/>
            </a:lvl1pPr>
          </a:lstStyle>
          <a:p>
            <a:pPr>
              <a:defRPr/>
            </a:pPr>
            <a:fld id="{D87324C7-B4A3-47CE-AA95-0CA04616E3C7}" type="datetimeFigureOut">
              <a:rPr lang="es-AR"/>
              <a:pPr>
                <a:defRPr/>
              </a:pPr>
              <a:t>19/08/2024</a:t>
            </a:fld>
            <a:endParaRPr lang="es-AR"/>
          </a:p>
        </p:txBody>
      </p:sp>
      <p:sp>
        <p:nvSpPr>
          <p:cNvPr id="6" name="4 Marcador de pie de página">
            <a:extLst>
              <a:ext uri="{FF2B5EF4-FFF2-40B4-BE49-F238E27FC236}">
                <a16:creationId xmlns:a16="http://schemas.microsoft.com/office/drawing/2014/main" id="{5D1D708F-DAF2-5F7E-B5EC-175FCA37ABBD}"/>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28191A26-9B1A-96C0-55ED-B69DDD1CDF4B}"/>
              </a:ext>
            </a:extLst>
          </p:cNvPr>
          <p:cNvSpPr>
            <a:spLocks noGrp="1"/>
          </p:cNvSpPr>
          <p:nvPr>
            <p:ph type="sldNum" sz="quarter" idx="12"/>
          </p:nvPr>
        </p:nvSpPr>
        <p:spPr/>
        <p:txBody>
          <a:bodyPr/>
          <a:lstStyle>
            <a:lvl1pPr>
              <a:defRPr/>
            </a:lvl1pPr>
          </a:lstStyle>
          <a:p>
            <a:fld id="{D1DF9FAF-9298-42A2-A61A-F640CB322CB9}" type="slidenum">
              <a:rPr lang="es-AR" altLang="en-US"/>
              <a:pPr/>
              <a:t>‹Nº›</a:t>
            </a:fld>
            <a:endParaRPr lang="es-AR" altLang="en-US"/>
          </a:p>
        </p:txBody>
      </p:sp>
    </p:spTree>
    <p:extLst>
      <p:ext uri="{BB962C8B-B14F-4D97-AF65-F5344CB8AC3E}">
        <p14:creationId xmlns:p14="http://schemas.microsoft.com/office/powerpoint/2010/main" val="422330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19/08/2024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D9445BA5-E3AD-C169-E66B-8A5AA5B61863}"/>
              </a:ext>
            </a:extLst>
          </p:cNvPr>
          <p:cNvSpPr>
            <a:spLocks noGrp="1"/>
          </p:cNvSpPr>
          <p:nvPr>
            <p:ph type="dt" sz="half" idx="10"/>
          </p:nvPr>
        </p:nvSpPr>
        <p:spPr/>
        <p:txBody>
          <a:bodyPr/>
          <a:lstStyle>
            <a:lvl1pPr>
              <a:defRPr/>
            </a:lvl1pPr>
          </a:lstStyle>
          <a:p>
            <a:pPr>
              <a:defRPr/>
            </a:pPr>
            <a:fld id="{AB42EC59-CA14-4331-A31D-5E88DFCAAE59}" type="datetimeFigureOut">
              <a:rPr lang="es-AR"/>
              <a:pPr>
                <a:defRPr/>
              </a:pPr>
              <a:t>19/08/2024</a:t>
            </a:fld>
            <a:endParaRPr lang="es-AR"/>
          </a:p>
        </p:txBody>
      </p:sp>
      <p:sp>
        <p:nvSpPr>
          <p:cNvPr id="6" name="4 Marcador de pie de página">
            <a:extLst>
              <a:ext uri="{FF2B5EF4-FFF2-40B4-BE49-F238E27FC236}">
                <a16:creationId xmlns:a16="http://schemas.microsoft.com/office/drawing/2014/main" id="{DFAF32A1-2B40-C964-778B-DBE8929B1A8D}"/>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5E5F620C-5BDA-55B0-D1C2-6ED918DC28C2}"/>
              </a:ext>
            </a:extLst>
          </p:cNvPr>
          <p:cNvSpPr>
            <a:spLocks noGrp="1"/>
          </p:cNvSpPr>
          <p:nvPr>
            <p:ph type="sldNum" sz="quarter" idx="12"/>
          </p:nvPr>
        </p:nvSpPr>
        <p:spPr/>
        <p:txBody>
          <a:bodyPr/>
          <a:lstStyle>
            <a:lvl1pPr>
              <a:defRPr/>
            </a:lvl1pPr>
          </a:lstStyle>
          <a:p>
            <a:fld id="{7B9BFF13-0092-4ED8-B092-CCC9FAAC596F}" type="slidenum">
              <a:rPr lang="es-AR" altLang="en-US"/>
              <a:pPr/>
              <a:t>‹Nº›</a:t>
            </a:fld>
            <a:endParaRPr lang="es-AR" altLang="en-US"/>
          </a:p>
        </p:txBody>
      </p:sp>
    </p:spTree>
    <p:extLst>
      <p:ext uri="{BB962C8B-B14F-4D97-AF65-F5344CB8AC3E}">
        <p14:creationId xmlns:p14="http://schemas.microsoft.com/office/powerpoint/2010/main" val="3493065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1BFAB8FB-8682-8564-7C25-A6B98D480FEF}"/>
              </a:ext>
            </a:extLst>
          </p:cNvPr>
          <p:cNvSpPr>
            <a:spLocks noGrp="1"/>
          </p:cNvSpPr>
          <p:nvPr>
            <p:ph type="dt" sz="half" idx="10"/>
          </p:nvPr>
        </p:nvSpPr>
        <p:spPr/>
        <p:txBody>
          <a:bodyPr/>
          <a:lstStyle>
            <a:lvl1pPr>
              <a:defRPr/>
            </a:lvl1pPr>
          </a:lstStyle>
          <a:p>
            <a:pPr>
              <a:defRPr/>
            </a:pPr>
            <a:fld id="{732661D0-F3A9-4170-8AB2-87CD87E3DBE2}"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DAA3069D-1957-CC6D-7D78-2D137BADC5C5}"/>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57EF9A28-C0B8-E5A5-76E2-59BA041CC415}"/>
              </a:ext>
            </a:extLst>
          </p:cNvPr>
          <p:cNvSpPr>
            <a:spLocks noGrp="1"/>
          </p:cNvSpPr>
          <p:nvPr>
            <p:ph type="sldNum" sz="quarter" idx="12"/>
          </p:nvPr>
        </p:nvSpPr>
        <p:spPr/>
        <p:txBody>
          <a:bodyPr/>
          <a:lstStyle>
            <a:lvl1pPr>
              <a:defRPr/>
            </a:lvl1pPr>
          </a:lstStyle>
          <a:p>
            <a:fld id="{60490696-CE09-42EF-853F-6DBB30D8345E}" type="slidenum">
              <a:rPr lang="es-AR" altLang="en-US"/>
              <a:pPr/>
              <a:t>‹Nº›</a:t>
            </a:fld>
            <a:endParaRPr lang="es-AR" altLang="en-US"/>
          </a:p>
        </p:txBody>
      </p:sp>
    </p:spTree>
    <p:extLst>
      <p:ext uri="{BB962C8B-B14F-4D97-AF65-F5344CB8AC3E}">
        <p14:creationId xmlns:p14="http://schemas.microsoft.com/office/powerpoint/2010/main" val="3793538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9E5A71C7-7101-0AC2-B04E-35B43574CB1D}"/>
              </a:ext>
            </a:extLst>
          </p:cNvPr>
          <p:cNvSpPr>
            <a:spLocks noGrp="1"/>
          </p:cNvSpPr>
          <p:nvPr>
            <p:ph type="dt" sz="half" idx="10"/>
          </p:nvPr>
        </p:nvSpPr>
        <p:spPr/>
        <p:txBody>
          <a:bodyPr/>
          <a:lstStyle>
            <a:lvl1pPr>
              <a:defRPr/>
            </a:lvl1pPr>
          </a:lstStyle>
          <a:p>
            <a:pPr>
              <a:defRPr/>
            </a:pPr>
            <a:fld id="{C9DC7D72-5A95-49D3-AE30-B04F90D8EC1A}"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0F90E7FB-E3EC-4B36-7C74-6ACE2D4FFA64}"/>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DA72146F-7E59-5A37-E4F8-68FD6BCF0AB5}"/>
              </a:ext>
            </a:extLst>
          </p:cNvPr>
          <p:cNvSpPr>
            <a:spLocks noGrp="1"/>
          </p:cNvSpPr>
          <p:nvPr>
            <p:ph type="sldNum" sz="quarter" idx="12"/>
          </p:nvPr>
        </p:nvSpPr>
        <p:spPr/>
        <p:txBody>
          <a:bodyPr/>
          <a:lstStyle>
            <a:lvl1pPr>
              <a:defRPr/>
            </a:lvl1pPr>
          </a:lstStyle>
          <a:p>
            <a:fld id="{0E50F6AE-E206-4978-80DF-00C143816A1A}" type="slidenum">
              <a:rPr lang="es-AR" altLang="en-US"/>
              <a:pPr/>
              <a:t>‹Nº›</a:t>
            </a:fld>
            <a:endParaRPr lang="es-AR" altLang="en-US"/>
          </a:p>
        </p:txBody>
      </p:sp>
    </p:spTree>
    <p:extLst>
      <p:ext uri="{BB962C8B-B14F-4D97-AF65-F5344CB8AC3E}">
        <p14:creationId xmlns:p14="http://schemas.microsoft.com/office/powerpoint/2010/main" val="18539566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a:extLst>
              <a:ext uri="{FF2B5EF4-FFF2-40B4-BE49-F238E27FC236}">
                <a16:creationId xmlns:a16="http://schemas.microsoft.com/office/drawing/2014/main" id="{144A4593-A0F2-381A-4EDC-3B8BD76AA3FF}"/>
              </a:ext>
            </a:extLst>
          </p:cNvPr>
          <p:cNvSpPr>
            <a:spLocks noGrp="1"/>
          </p:cNvSpPr>
          <p:nvPr>
            <p:ph type="dt" sz="half" idx="10"/>
          </p:nvPr>
        </p:nvSpPr>
        <p:spPr/>
        <p:txBody>
          <a:bodyPr/>
          <a:lstStyle>
            <a:lvl1pPr>
              <a:defRPr/>
            </a:lvl1pPr>
          </a:lstStyle>
          <a:p>
            <a:pPr>
              <a:defRPr/>
            </a:pPr>
            <a:fld id="{C942F5F9-0E5E-4827-9EC6-3E1CFB4B6309}"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E7794790-2094-A595-DF75-401C4DE9B150}"/>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063D5622-140E-56CE-C56D-19FE3CF45CC9}"/>
              </a:ext>
            </a:extLst>
          </p:cNvPr>
          <p:cNvSpPr>
            <a:spLocks noGrp="1"/>
          </p:cNvSpPr>
          <p:nvPr>
            <p:ph type="sldNum" sz="quarter" idx="12"/>
          </p:nvPr>
        </p:nvSpPr>
        <p:spPr/>
        <p:txBody>
          <a:bodyPr/>
          <a:lstStyle>
            <a:lvl1pPr>
              <a:defRPr/>
            </a:lvl1pPr>
          </a:lstStyle>
          <a:p>
            <a:fld id="{B99C6F68-A9AA-4543-A1C7-53034AD0395B}" type="slidenum">
              <a:rPr lang="es-AR" altLang="es-ES"/>
              <a:pPr/>
              <a:t>‹Nº›</a:t>
            </a:fld>
            <a:endParaRPr lang="es-AR" altLang="es-ES"/>
          </a:p>
        </p:txBody>
      </p:sp>
    </p:spTree>
    <p:extLst>
      <p:ext uri="{BB962C8B-B14F-4D97-AF65-F5344CB8AC3E}">
        <p14:creationId xmlns:p14="http://schemas.microsoft.com/office/powerpoint/2010/main" val="1299681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E3423038-3F46-3C45-EBDF-79A7388DDB52}"/>
              </a:ext>
            </a:extLst>
          </p:cNvPr>
          <p:cNvSpPr>
            <a:spLocks noGrp="1"/>
          </p:cNvSpPr>
          <p:nvPr>
            <p:ph type="dt" sz="half" idx="10"/>
          </p:nvPr>
        </p:nvSpPr>
        <p:spPr/>
        <p:txBody>
          <a:bodyPr/>
          <a:lstStyle>
            <a:lvl1pPr>
              <a:defRPr/>
            </a:lvl1pPr>
          </a:lstStyle>
          <a:p>
            <a:pPr>
              <a:defRPr/>
            </a:pPr>
            <a:fld id="{02DC0ABE-C8B5-41CB-89AC-15BEC5E735B2}"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6FB54194-BCA6-9539-B42C-D4F7A5A076CF}"/>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945F09CD-B052-E282-52C2-E5AD7E45641D}"/>
              </a:ext>
            </a:extLst>
          </p:cNvPr>
          <p:cNvSpPr>
            <a:spLocks noGrp="1"/>
          </p:cNvSpPr>
          <p:nvPr>
            <p:ph type="sldNum" sz="quarter" idx="12"/>
          </p:nvPr>
        </p:nvSpPr>
        <p:spPr/>
        <p:txBody>
          <a:bodyPr/>
          <a:lstStyle>
            <a:lvl1pPr>
              <a:defRPr/>
            </a:lvl1pPr>
          </a:lstStyle>
          <a:p>
            <a:fld id="{E4BBD2A8-71A8-41BE-868C-FECA4DEB2DC2}" type="slidenum">
              <a:rPr lang="es-AR" altLang="es-ES"/>
              <a:pPr/>
              <a:t>‹Nº›</a:t>
            </a:fld>
            <a:endParaRPr lang="es-AR" altLang="es-ES"/>
          </a:p>
        </p:txBody>
      </p:sp>
    </p:spTree>
    <p:extLst>
      <p:ext uri="{BB962C8B-B14F-4D97-AF65-F5344CB8AC3E}">
        <p14:creationId xmlns:p14="http://schemas.microsoft.com/office/powerpoint/2010/main" val="288383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368A90E5-0BE3-2B28-5922-E743B6014E93}"/>
              </a:ext>
            </a:extLst>
          </p:cNvPr>
          <p:cNvSpPr>
            <a:spLocks noGrp="1"/>
          </p:cNvSpPr>
          <p:nvPr>
            <p:ph type="dt" sz="half" idx="10"/>
          </p:nvPr>
        </p:nvSpPr>
        <p:spPr/>
        <p:txBody>
          <a:bodyPr/>
          <a:lstStyle>
            <a:lvl1pPr>
              <a:defRPr/>
            </a:lvl1pPr>
          </a:lstStyle>
          <a:p>
            <a:pPr>
              <a:defRPr/>
            </a:pPr>
            <a:fld id="{B6B69975-DE43-42B4-BB1D-784CA5BA35A9}"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5C780B4F-CB59-E664-52CE-87E2FF63C50D}"/>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25AEFFF0-DD83-5037-4A54-0C50D256C05E}"/>
              </a:ext>
            </a:extLst>
          </p:cNvPr>
          <p:cNvSpPr>
            <a:spLocks noGrp="1"/>
          </p:cNvSpPr>
          <p:nvPr>
            <p:ph type="sldNum" sz="quarter" idx="12"/>
          </p:nvPr>
        </p:nvSpPr>
        <p:spPr/>
        <p:txBody>
          <a:bodyPr/>
          <a:lstStyle>
            <a:lvl1pPr>
              <a:defRPr/>
            </a:lvl1pPr>
          </a:lstStyle>
          <a:p>
            <a:fld id="{AB607E4D-8F3A-4785-B68E-B0E9C08E3C49}" type="slidenum">
              <a:rPr lang="es-AR" altLang="es-ES"/>
              <a:pPr/>
              <a:t>‹Nº›</a:t>
            </a:fld>
            <a:endParaRPr lang="es-AR" altLang="es-ES"/>
          </a:p>
        </p:txBody>
      </p:sp>
    </p:spTree>
    <p:extLst>
      <p:ext uri="{BB962C8B-B14F-4D97-AF65-F5344CB8AC3E}">
        <p14:creationId xmlns:p14="http://schemas.microsoft.com/office/powerpoint/2010/main" val="7047679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3 Marcador de fecha">
            <a:extLst>
              <a:ext uri="{FF2B5EF4-FFF2-40B4-BE49-F238E27FC236}">
                <a16:creationId xmlns:a16="http://schemas.microsoft.com/office/drawing/2014/main" id="{4E24A782-C931-EEA6-834E-77D76C2A0027}"/>
              </a:ext>
            </a:extLst>
          </p:cNvPr>
          <p:cNvSpPr>
            <a:spLocks noGrp="1"/>
          </p:cNvSpPr>
          <p:nvPr>
            <p:ph type="dt" sz="half" idx="10"/>
          </p:nvPr>
        </p:nvSpPr>
        <p:spPr/>
        <p:txBody>
          <a:bodyPr/>
          <a:lstStyle>
            <a:lvl1pPr>
              <a:defRPr/>
            </a:lvl1pPr>
          </a:lstStyle>
          <a:p>
            <a:pPr>
              <a:defRPr/>
            </a:pPr>
            <a:fld id="{158D9428-7BD4-4EF4-9860-4AEE514B7273}" type="datetimeFigureOut">
              <a:rPr lang="es-AR"/>
              <a:pPr>
                <a:defRPr/>
              </a:pPr>
              <a:t>19/08/2024</a:t>
            </a:fld>
            <a:endParaRPr lang="es-AR" dirty="0"/>
          </a:p>
        </p:txBody>
      </p:sp>
      <p:sp>
        <p:nvSpPr>
          <p:cNvPr id="6" name="4 Marcador de pie de página">
            <a:extLst>
              <a:ext uri="{FF2B5EF4-FFF2-40B4-BE49-F238E27FC236}">
                <a16:creationId xmlns:a16="http://schemas.microsoft.com/office/drawing/2014/main" id="{3CA9A782-28EF-2524-23F6-CFE5D068142B}"/>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DC2F146C-6AEF-8E1B-C49D-6A5C9B5A77FA}"/>
              </a:ext>
            </a:extLst>
          </p:cNvPr>
          <p:cNvSpPr>
            <a:spLocks noGrp="1"/>
          </p:cNvSpPr>
          <p:nvPr>
            <p:ph type="sldNum" sz="quarter" idx="12"/>
          </p:nvPr>
        </p:nvSpPr>
        <p:spPr/>
        <p:txBody>
          <a:bodyPr/>
          <a:lstStyle>
            <a:lvl1pPr>
              <a:defRPr/>
            </a:lvl1pPr>
          </a:lstStyle>
          <a:p>
            <a:fld id="{E763E227-7198-41DA-9513-59517F14036B}" type="slidenum">
              <a:rPr lang="es-AR" altLang="es-ES"/>
              <a:pPr/>
              <a:t>‹Nº›</a:t>
            </a:fld>
            <a:endParaRPr lang="es-AR" altLang="es-ES"/>
          </a:p>
        </p:txBody>
      </p:sp>
    </p:spTree>
    <p:extLst>
      <p:ext uri="{BB962C8B-B14F-4D97-AF65-F5344CB8AC3E}">
        <p14:creationId xmlns:p14="http://schemas.microsoft.com/office/powerpoint/2010/main" val="38853769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3 Marcador de fecha">
            <a:extLst>
              <a:ext uri="{FF2B5EF4-FFF2-40B4-BE49-F238E27FC236}">
                <a16:creationId xmlns:a16="http://schemas.microsoft.com/office/drawing/2014/main" id="{5B1E43A5-BA24-FC9A-837D-221F7283DF9B}"/>
              </a:ext>
            </a:extLst>
          </p:cNvPr>
          <p:cNvSpPr>
            <a:spLocks noGrp="1"/>
          </p:cNvSpPr>
          <p:nvPr>
            <p:ph type="dt" sz="half" idx="10"/>
          </p:nvPr>
        </p:nvSpPr>
        <p:spPr/>
        <p:txBody>
          <a:bodyPr/>
          <a:lstStyle>
            <a:lvl1pPr>
              <a:defRPr/>
            </a:lvl1pPr>
          </a:lstStyle>
          <a:p>
            <a:pPr>
              <a:defRPr/>
            </a:pPr>
            <a:fld id="{B748439B-B51B-4FB5-9DAC-F26985486FF1}" type="datetimeFigureOut">
              <a:rPr lang="es-AR"/>
              <a:pPr>
                <a:defRPr/>
              </a:pPr>
              <a:t>19/08/2024</a:t>
            </a:fld>
            <a:endParaRPr lang="es-AR" dirty="0"/>
          </a:p>
        </p:txBody>
      </p:sp>
      <p:sp>
        <p:nvSpPr>
          <p:cNvPr id="8" name="4 Marcador de pie de página">
            <a:extLst>
              <a:ext uri="{FF2B5EF4-FFF2-40B4-BE49-F238E27FC236}">
                <a16:creationId xmlns:a16="http://schemas.microsoft.com/office/drawing/2014/main" id="{63C0C8F1-5EB0-64EC-51AB-DD42FC868186}"/>
              </a:ext>
            </a:extLst>
          </p:cNvPr>
          <p:cNvSpPr>
            <a:spLocks noGrp="1"/>
          </p:cNvSpPr>
          <p:nvPr>
            <p:ph type="ftr" sz="quarter" idx="11"/>
          </p:nvPr>
        </p:nvSpPr>
        <p:spPr/>
        <p:txBody>
          <a:bodyPr/>
          <a:lstStyle>
            <a:lvl1pPr>
              <a:defRPr/>
            </a:lvl1pPr>
          </a:lstStyle>
          <a:p>
            <a:pPr>
              <a:defRPr/>
            </a:pPr>
            <a:endParaRPr lang="es-AR"/>
          </a:p>
        </p:txBody>
      </p:sp>
      <p:sp>
        <p:nvSpPr>
          <p:cNvPr id="9" name="5 Marcador de número de diapositiva">
            <a:extLst>
              <a:ext uri="{FF2B5EF4-FFF2-40B4-BE49-F238E27FC236}">
                <a16:creationId xmlns:a16="http://schemas.microsoft.com/office/drawing/2014/main" id="{21F3C4AD-9345-8537-2573-3D88C8EFE01C}"/>
              </a:ext>
            </a:extLst>
          </p:cNvPr>
          <p:cNvSpPr>
            <a:spLocks noGrp="1"/>
          </p:cNvSpPr>
          <p:nvPr>
            <p:ph type="sldNum" sz="quarter" idx="12"/>
          </p:nvPr>
        </p:nvSpPr>
        <p:spPr/>
        <p:txBody>
          <a:bodyPr/>
          <a:lstStyle>
            <a:lvl1pPr>
              <a:defRPr/>
            </a:lvl1pPr>
          </a:lstStyle>
          <a:p>
            <a:fld id="{F23A4A2E-E189-4072-A12F-A04DEC130FD2}" type="slidenum">
              <a:rPr lang="es-AR" altLang="es-ES"/>
              <a:pPr/>
              <a:t>‹Nº›</a:t>
            </a:fld>
            <a:endParaRPr lang="es-AR" altLang="es-ES"/>
          </a:p>
        </p:txBody>
      </p:sp>
    </p:spTree>
    <p:extLst>
      <p:ext uri="{BB962C8B-B14F-4D97-AF65-F5344CB8AC3E}">
        <p14:creationId xmlns:p14="http://schemas.microsoft.com/office/powerpoint/2010/main" val="2913555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3 Marcador de fecha">
            <a:extLst>
              <a:ext uri="{FF2B5EF4-FFF2-40B4-BE49-F238E27FC236}">
                <a16:creationId xmlns:a16="http://schemas.microsoft.com/office/drawing/2014/main" id="{A6B6A0B4-E302-39D2-FA0F-D6ECDC5265DD}"/>
              </a:ext>
            </a:extLst>
          </p:cNvPr>
          <p:cNvSpPr>
            <a:spLocks noGrp="1"/>
          </p:cNvSpPr>
          <p:nvPr>
            <p:ph type="dt" sz="half" idx="10"/>
          </p:nvPr>
        </p:nvSpPr>
        <p:spPr/>
        <p:txBody>
          <a:bodyPr/>
          <a:lstStyle>
            <a:lvl1pPr>
              <a:defRPr/>
            </a:lvl1pPr>
          </a:lstStyle>
          <a:p>
            <a:pPr>
              <a:defRPr/>
            </a:pPr>
            <a:fld id="{3DB9D6B9-3F1C-446F-B4F5-76F5DE4125B6}" type="datetimeFigureOut">
              <a:rPr lang="es-AR"/>
              <a:pPr>
                <a:defRPr/>
              </a:pPr>
              <a:t>19/08/2024</a:t>
            </a:fld>
            <a:endParaRPr lang="es-AR" dirty="0"/>
          </a:p>
        </p:txBody>
      </p:sp>
      <p:sp>
        <p:nvSpPr>
          <p:cNvPr id="4" name="4 Marcador de pie de página">
            <a:extLst>
              <a:ext uri="{FF2B5EF4-FFF2-40B4-BE49-F238E27FC236}">
                <a16:creationId xmlns:a16="http://schemas.microsoft.com/office/drawing/2014/main" id="{68BBA406-E7B5-78E7-86A9-F395E3F0BFA7}"/>
              </a:ext>
            </a:extLst>
          </p:cNvPr>
          <p:cNvSpPr>
            <a:spLocks noGrp="1"/>
          </p:cNvSpPr>
          <p:nvPr>
            <p:ph type="ftr" sz="quarter" idx="11"/>
          </p:nvPr>
        </p:nvSpPr>
        <p:spPr/>
        <p:txBody>
          <a:bodyPr/>
          <a:lstStyle>
            <a:lvl1pPr>
              <a:defRPr/>
            </a:lvl1pPr>
          </a:lstStyle>
          <a:p>
            <a:pPr>
              <a:defRPr/>
            </a:pPr>
            <a:endParaRPr lang="es-AR"/>
          </a:p>
        </p:txBody>
      </p:sp>
      <p:sp>
        <p:nvSpPr>
          <p:cNvPr id="5" name="5 Marcador de número de diapositiva">
            <a:extLst>
              <a:ext uri="{FF2B5EF4-FFF2-40B4-BE49-F238E27FC236}">
                <a16:creationId xmlns:a16="http://schemas.microsoft.com/office/drawing/2014/main" id="{1FD5C83E-611A-137E-7697-8CD65493121B}"/>
              </a:ext>
            </a:extLst>
          </p:cNvPr>
          <p:cNvSpPr>
            <a:spLocks noGrp="1"/>
          </p:cNvSpPr>
          <p:nvPr>
            <p:ph type="sldNum" sz="quarter" idx="12"/>
          </p:nvPr>
        </p:nvSpPr>
        <p:spPr/>
        <p:txBody>
          <a:bodyPr/>
          <a:lstStyle>
            <a:lvl1pPr>
              <a:defRPr/>
            </a:lvl1pPr>
          </a:lstStyle>
          <a:p>
            <a:fld id="{D2A5FAC1-73E1-43AD-BA34-414FFF9DB25D}" type="slidenum">
              <a:rPr lang="es-AR" altLang="es-ES"/>
              <a:pPr/>
              <a:t>‹Nº›</a:t>
            </a:fld>
            <a:endParaRPr lang="es-AR" altLang="es-ES"/>
          </a:p>
        </p:txBody>
      </p:sp>
    </p:spTree>
    <p:extLst>
      <p:ext uri="{BB962C8B-B14F-4D97-AF65-F5344CB8AC3E}">
        <p14:creationId xmlns:p14="http://schemas.microsoft.com/office/powerpoint/2010/main" val="3788843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E35186E0-2AF2-CA98-7D54-89811FA93641}"/>
              </a:ext>
            </a:extLst>
          </p:cNvPr>
          <p:cNvSpPr>
            <a:spLocks noGrp="1"/>
          </p:cNvSpPr>
          <p:nvPr>
            <p:ph type="dt" sz="half" idx="10"/>
          </p:nvPr>
        </p:nvSpPr>
        <p:spPr/>
        <p:txBody>
          <a:bodyPr/>
          <a:lstStyle>
            <a:lvl1pPr>
              <a:defRPr/>
            </a:lvl1pPr>
          </a:lstStyle>
          <a:p>
            <a:pPr>
              <a:defRPr/>
            </a:pPr>
            <a:fld id="{F0D5FA99-9912-448F-809A-B40C62007D4D}" type="datetimeFigureOut">
              <a:rPr lang="es-AR"/>
              <a:pPr>
                <a:defRPr/>
              </a:pPr>
              <a:t>19/08/2024</a:t>
            </a:fld>
            <a:endParaRPr lang="es-AR" dirty="0"/>
          </a:p>
        </p:txBody>
      </p:sp>
      <p:sp>
        <p:nvSpPr>
          <p:cNvPr id="3" name="4 Marcador de pie de página">
            <a:extLst>
              <a:ext uri="{FF2B5EF4-FFF2-40B4-BE49-F238E27FC236}">
                <a16:creationId xmlns:a16="http://schemas.microsoft.com/office/drawing/2014/main" id="{766E8954-6EE8-34E8-4E7A-9DE4E58A5BA2}"/>
              </a:ext>
            </a:extLst>
          </p:cNvPr>
          <p:cNvSpPr>
            <a:spLocks noGrp="1"/>
          </p:cNvSpPr>
          <p:nvPr>
            <p:ph type="ftr" sz="quarter" idx="11"/>
          </p:nvPr>
        </p:nvSpPr>
        <p:spPr/>
        <p:txBody>
          <a:bodyPr/>
          <a:lstStyle>
            <a:lvl1pPr>
              <a:defRPr/>
            </a:lvl1pPr>
          </a:lstStyle>
          <a:p>
            <a:pPr>
              <a:defRPr/>
            </a:pPr>
            <a:endParaRPr lang="es-AR"/>
          </a:p>
        </p:txBody>
      </p:sp>
      <p:sp>
        <p:nvSpPr>
          <p:cNvPr id="4" name="5 Marcador de número de diapositiva">
            <a:extLst>
              <a:ext uri="{FF2B5EF4-FFF2-40B4-BE49-F238E27FC236}">
                <a16:creationId xmlns:a16="http://schemas.microsoft.com/office/drawing/2014/main" id="{B48CD077-2BA8-0D01-0D00-E42A91E3D373}"/>
              </a:ext>
            </a:extLst>
          </p:cNvPr>
          <p:cNvSpPr>
            <a:spLocks noGrp="1"/>
          </p:cNvSpPr>
          <p:nvPr>
            <p:ph type="sldNum" sz="quarter" idx="12"/>
          </p:nvPr>
        </p:nvSpPr>
        <p:spPr/>
        <p:txBody>
          <a:bodyPr/>
          <a:lstStyle>
            <a:lvl1pPr>
              <a:defRPr/>
            </a:lvl1pPr>
          </a:lstStyle>
          <a:p>
            <a:fld id="{D9C93A31-36E9-4CCB-B935-FC80B6480D08}" type="slidenum">
              <a:rPr lang="es-AR" altLang="es-ES"/>
              <a:pPr/>
              <a:t>‹Nº›</a:t>
            </a:fld>
            <a:endParaRPr lang="es-AR" altLang="es-ES"/>
          </a:p>
        </p:txBody>
      </p:sp>
    </p:spTree>
    <p:extLst>
      <p:ext uri="{BB962C8B-B14F-4D97-AF65-F5344CB8AC3E}">
        <p14:creationId xmlns:p14="http://schemas.microsoft.com/office/powerpoint/2010/main" val="234700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19/08/2024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4F67A1F3-A6B7-D0B7-BB2F-ACA337A32C64}"/>
              </a:ext>
            </a:extLst>
          </p:cNvPr>
          <p:cNvSpPr>
            <a:spLocks noGrp="1"/>
          </p:cNvSpPr>
          <p:nvPr>
            <p:ph type="dt" sz="half" idx="10"/>
          </p:nvPr>
        </p:nvSpPr>
        <p:spPr/>
        <p:txBody>
          <a:bodyPr/>
          <a:lstStyle>
            <a:lvl1pPr>
              <a:defRPr/>
            </a:lvl1pPr>
          </a:lstStyle>
          <a:p>
            <a:pPr>
              <a:defRPr/>
            </a:pPr>
            <a:fld id="{21FCAC18-EE88-40FA-B3C6-15706F7DF8BF}" type="datetimeFigureOut">
              <a:rPr lang="es-AR"/>
              <a:pPr>
                <a:defRPr/>
              </a:pPr>
              <a:t>19/08/2024</a:t>
            </a:fld>
            <a:endParaRPr lang="es-AR" dirty="0"/>
          </a:p>
        </p:txBody>
      </p:sp>
      <p:sp>
        <p:nvSpPr>
          <p:cNvPr id="6" name="4 Marcador de pie de página">
            <a:extLst>
              <a:ext uri="{FF2B5EF4-FFF2-40B4-BE49-F238E27FC236}">
                <a16:creationId xmlns:a16="http://schemas.microsoft.com/office/drawing/2014/main" id="{326D1D22-5C4B-6CEC-50BC-C0A3BD4AE647}"/>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E4363E9E-9DB5-125C-C127-F8AD564C2ECE}"/>
              </a:ext>
            </a:extLst>
          </p:cNvPr>
          <p:cNvSpPr>
            <a:spLocks noGrp="1"/>
          </p:cNvSpPr>
          <p:nvPr>
            <p:ph type="sldNum" sz="quarter" idx="12"/>
          </p:nvPr>
        </p:nvSpPr>
        <p:spPr/>
        <p:txBody>
          <a:bodyPr/>
          <a:lstStyle>
            <a:lvl1pPr>
              <a:defRPr/>
            </a:lvl1pPr>
          </a:lstStyle>
          <a:p>
            <a:fld id="{7A5E4310-E42F-488A-8DF2-E85ECAE6FD3D}" type="slidenum">
              <a:rPr lang="es-AR" altLang="es-ES"/>
              <a:pPr/>
              <a:t>‹Nº›</a:t>
            </a:fld>
            <a:endParaRPr lang="es-AR" altLang="es-ES"/>
          </a:p>
        </p:txBody>
      </p:sp>
    </p:spTree>
    <p:extLst>
      <p:ext uri="{BB962C8B-B14F-4D97-AF65-F5344CB8AC3E}">
        <p14:creationId xmlns:p14="http://schemas.microsoft.com/office/powerpoint/2010/main" val="33004493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F56BF864-21A6-BCC1-751A-F29B2C01C4BD}"/>
              </a:ext>
            </a:extLst>
          </p:cNvPr>
          <p:cNvSpPr>
            <a:spLocks noGrp="1"/>
          </p:cNvSpPr>
          <p:nvPr>
            <p:ph type="dt" sz="half" idx="10"/>
          </p:nvPr>
        </p:nvSpPr>
        <p:spPr/>
        <p:txBody>
          <a:bodyPr/>
          <a:lstStyle>
            <a:lvl1pPr>
              <a:defRPr/>
            </a:lvl1pPr>
          </a:lstStyle>
          <a:p>
            <a:pPr>
              <a:defRPr/>
            </a:pPr>
            <a:fld id="{6FA023BA-70ED-4F4E-AFCF-39BF3495CE1A}" type="datetimeFigureOut">
              <a:rPr lang="es-AR"/>
              <a:pPr>
                <a:defRPr/>
              </a:pPr>
              <a:t>19/08/2024</a:t>
            </a:fld>
            <a:endParaRPr lang="es-AR" dirty="0"/>
          </a:p>
        </p:txBody>
      </p:sp>
      <p:sp>
        <p:nvSpPr>
          <p:cNvPr id="6" name="4 Marcador de pie de página">
            <a:extLst>
              <a:ext uri="{FF2B5EF4-FFF2-40B4-BE49-F238E27FC236}">
                <a16:creationId xmlns:a16="http://schemas.microsoft.com/office/drawing/2014/main" id="{8F3B116F-66D2-2DF8-D230-68A9AB24ED48}"/>
              </a:ext>
            </a:extLst>
          </p:cNvPr>
          <p:cNvSpPr>
            <a:spLocks noGrp="1"/>
          </p:cNvSpPr>
          <p:nvPr>
            <p:ph type="ftr" sz="quarter" idx="11"/>
          </p:nvPr>
        </p:nvSpPr>
        <p:spPr/>
        <p:txBody>
          <a:bodyPr/>
          <a:lstStyle>
            <a:lvl1pPr>
              <a:defRPr/>
            </a:lvl1pPr>
          </a:lstStyle>
          <a:p>
            <a:pPr>
              <a:defRPr/>
            </a:pPr>
            <a:endParaRPr lang="es-AR"/>
          </a:p>
        </p:txBody>
      </p:sp>
      <p:sp>
        <p:nvSpPr>
          <p:cNvPr id="7" name="5 Marcador de número de diapositiva">
            <a:extLst>
              <a:ext uri="{FF2B5EF4-FFF2-40B4-BE49-F238E27FC236}">
                <a16:creationId xmlns:a16="http://schemas.microsoft.com/office/drawing/2014/main" id="{6579076B-F84B-14E5-DEDE-8A766551C751}"/>
              </a:ext>
            </a:extLst>
          </p:cNvPr>
          <p:cNvSpPr>
            <a:spLocks noGrp="1"/>
          </p:cNvSpPr>
          <p:nvPr>
            <p:ph type="sldNum" sz="quarter" idx="12"/>
          </p:nvPr>
        </p:nvSpPr>
        <p:spPr/>
        <p:txBody>
          <a:bodyPr/>
          <a:lstStyle>
            <a:lvl1pPr>
              <a:defRPr/>
            </a:lvl1pPr>
          </a:lstStyle>
          <a:p>
            <a:fld id="{8FDFB508-5F15-4EF8-975E-B21AA71ABA18}" type="slidenum">
              <a:rPr lang="es-AR" altLang="es-ES"/>
              <a:pPr/>
              <a:t>‹Nº›</a:t>
            </a:fld>
            <a:endParaRPr lang="es-AR" altLang="es-ES"/>
          </a:p>
        </p:txBody>
      </p:sp>
    </p:spTree>
    <p:extLst>
      <p:ext uri="{BB962C8B-B14F-4D97-AF65-F5344CB8AC3E}">
        <p14:creationId xmlns:p14="http://schemas.microsoft.com/office/powerpoint/2010/main" val="22206442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51251F52-1BB8-985D-05E7-436BD40D09F1}"/>
              </a:ext>
            </a:extLst>
          </p:cNvPr>
          <p:cNvSpPr>
            <a:spLocks noGrp="1"/>
          </p:cNvSpPr>
          <p:nvPr>
            <p:ph type="dt" sz="half" idx="10"/>
          </p:nvPr>
        </p:nvSpPr>
        <p:spPr/>
        <p:txBody>
          <a:bodyPr/>
          <a:lstStyle>
            <a:lvl1pPr>
              <a:defRPr/>
            </a:lvl1pPr>
          </a:lstStyle>
          <a:p>
            <a:pPr>
              <a:defRPr/>
            </a:pPr>
            <a:fld id="{ADAD26D6-E288-467D-AC5D-7CF5E06D1077}"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DE142C44-C6B0-9D25-100B-5393C016EA55}"/>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726C1A38-CDA9-F22C-5652-34E8CA6E2D0A}"/>
              </a:ext>
            </a:extLst>
          </p:cNvPr>
          <p:cNvSpPr>
            <a:spLocks noGrp="1"/>
          </p:cNvSpPr>
          <p:nvPr>
            <p:ph type="sldNum" sz="quarter" idx="12"/>
          </p:nvPr>
        </p:nvSpPr>
        <p:spPr/>
        <p:txBody>
          <a:bodyPr/>
          <a:lstStyle>
            <a:lvl1pPr>
              <a:defRPr/>
            </a:lvl1pPr>
          </a:lstStyle>
          <a:p>
            <a:fld id="{23910CAE-CE33-4C24-BCDF-444E018D1164}" type="slidenum">
              <a:rPr lang="es-AR" altLang="es-ES"/>
              <a:pPr/>
              <a:t>‹Nº›</a:t>
            </a:fld>
            <a:endParaRPr lang="es-AR" altLang="es-ES"/>
          </a:p>
        </p:txBody>
      </p:sp>
    </p:spTree>
    <p:extLst>
      <p:ext uri="{BB962C8B-B14F-4D97-AF65-F5344CB8AC3E}">
        <p14:creationId xmlns:p14="http://schemas.microsoft.com/office/powerpoint/2010/main" val="37053180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a:extLst>
              <a:ext uri="{FF2B5EF4-FFF2-40B4-BE49-F238E27FC236}">
                <a16:creationId xmlns:a16="http://schemas.microsoft.com/office/drawing/2014/main" id="{05BC00EB-0B43-6FB1-13B2-0EC8E34D452B}"/>
              </a:ext>
            </a:extLst>
          </p:cNvPr>
          <p:cNvSpPr>
            <a:spLocks noGrp="1"/>
          </p:cNvSpPr>
          <p:nvPr>
            <p:ph type="dt" sz="half" idx="10"/>
          </p:nvPr>
        </p:nvSpPr>
        <p:spPr/>
        <p:txBody>
          <a:bodyPr/>
          <a:lstStyle>
            <a:lvl1pPr>
              <a:defRPr/>
            </a:lvl1pPr>
          </a:lstStyle>
          <a:p>
            <a:pPr>
              <a:defRPr/>
            </a:pPr>
            <a:fld id="{59083F47-1E4B-4C78-81DA-494FCFF9EDE5}"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196F7B7B-2C11-6CF7-0936-7C6D5739A1EC}"/>
              </a:ext>
            </a:extLst>
          </p:cNvPr>
          <p:cNvSpPr>
            <a:spLocks noGrp="1"/>
          </p:cNvSpPr>
          <p:nvPr>
            <p:ph type="ftr" sz="quarter" idx="11"/>
          </p:nvPr>
        </p:nvSpPr>
        <p:spPr/>
        <p:txBody>
          <a:bodyPr/>
          <a:lstStyle>
            <a:lvl1pPr>
              <a:defRPr/>
            </a:lvl1pPr>
          </a:lstStyle>
          <a:p>
            <a:pPr>
              <a:defRPr/>
            </a:pPr>
            <a:endParaRPr lang="es-AR"/>
          </a:p>
        </p:txBody>
      </p:sp>
      <p:sp>
        <p:nvSpPr>
          <p:cNvPr id="6" name="5 Marcador de número de diapositiva">
            <a:extLst>
              <a:ext uri="{FF2B5EF4-FFF2-40B4-BE49-F238E27FC236}">
                <a16:creationId xmlns:a16="http://schemas.microsoft.com/office/drawing/2014/main" id="{0F43E2FD-CA75-FADB-86EE-C3F2F25FD248}"/>
              </a:ext>
            </a:extLst>
          </p:cNvPr>
          <p:cNvSpPr>
            <a:spLocks noGrp="1"/>
          </p:cNvSpPr>
          <p:nvPr>
            <p:ph type="sldNum" sz="quarter" idx="12"/>
          </p:nvPr>
        </p:nvSpPr>
        <p:spPr/>
        <p:txBody>
          <a:bodyPr/>
          <a:lstStyle>
            <a:lvl1pPr>
              <a:defRPr/>
            </a:lvl1pPr>
          </a:lstStyle>
          <a:p>
            <a:fld id="{9862476C-CD91-4001-B457-929B7C1F778B}" type="slidenum">
              <a:rPr lang="es-AR" altLang="es-ES"/>
              <a:pPr/>
              <a:t>‹Nº›</a:t>
            </a:fld>
            <a:endParaRPr lang="es-AR" altLang="es-ES"/>
          </a:p>
        </p:txBody>
      </p:sp>
    </p:spTree>
    <p:extLst>
      <p:ext uri="{BB962C8B-B14F-4D97-AF65-F5344CB8AC3E}">
        <p14:creationId xmlns:p14="http://schemas.microsoft.com/office/powerpoint/2010/main" val="390431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19/08/2024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19/08/2024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19/08/2024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19/08/2024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19/08/2024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19/08/2024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71E8B-6CA5-40B2-8038-0E112F3DAC1C}" type="datetimeFigureOut">
              <a:rPr lang="es-ES" smtClean="0"/>
              <a:t>19/08/2024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A7D8CBF7-7E11-49C1-C6B9-D4E2672FA040}"/>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AR"/>
              <a:t>Haga clic para modificar el estilo de título del patrón</a:t>
            </a:r>
            <a:endParaRPr lang="es-AR" altLang="es-AR"/>
          </a:p>
        </p:txBody>
      </p:sp>
      <p:sp>
        <p:nvSpPr>
          <p:cNvPr id="1027" name="2 Marcador de texto">
            <a:extLst>
              <a:ext uri="{FF2B5EF4-FFF2-40B4-BE49-F238E27FC236}">
                <a16:creationId xmlns:a16="http://schemas.microsoft.com/office/drawing/2014/main" id="{A24B4A18-C62A-BD17-77B3-F5813F859899}"/>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endParaRPr lang="es-AR" altLang="es-AR"/>
          </a:p>
        </p:txBody>
      </p:sp>
      <p:sp>
        <p:nvSpPr>
          <p:cNvPr id="4" name="3 Marcador de fecha">
            <a:extLst>
              <a:ext uri="{FF2B5EF4-FFF2-40B4-BE49-F238E27FC236}">
                <a16:creationId xmlns:a16="http://schemas.microsoft.com/office/drawing/2014/main" id="{D8B6CE76-6CD2-37FE-D76B-602AF901CA03}"/>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3A2E344-49BA-4908-B11A-C3409E401024}" type="datetimeFigureOut">
              <a:rPr lang="es-AR"/>
              <a:pPr>
                <a:defRPr/>
              </a:pPr>
              <a:t>19/08/2024</a:t>
            </a:fld>
            <a:endParaRPr lang="es-AR"/>
          </a:p>
        </p:txBody>
      </p:sp>
      <p:sp>
        <p:nvSpPr>
          <p:cNvPr id="5" name="4 Marcador de pie de página">
            <a:extLst>
              <a:ext uri="{FF2B5EF4-FFF2-40B4-BE49-F238E27FC236}">
                <a16:creationId xmlns:a16="http://schemas.microsoft.com/office/drawing/2014/main" id="{42F2230F-383A-88A4-58E2-11E40E92028F}"/>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AR"/>
          </a:p>
        </p:txBody>
      </p:sp>
      <p:sp>
        <p:nvSpPr>
          <p:cNvPr id="6" name="5 Marcador de número de diapositiva">
            <a:extLst>
              <a:ext uri="{FF2B5EF4-FFF2-40B4-BE49-F238E27FC236}">
                <a16:creationId xmlns:a16="http://schemas.microsoft.com/office/drawing/2014/main" id="{8B0D3ADD-8E24-ACF7-B85E-50B4EAAD1D80}"/>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BAAB391-AC21-4C73-B792-F8B19AF232CF}" type="slidenum">
              <a:rPr lang="es-AR" altLang="en-US"/>
              <a:pPr/>
              <a:t>‹Nº›</a:t>
            </a:fld>
            <a:endParaRPr lang="es-AR"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F8366AE2-C19A-FA0F-8D0E-C58F6442B88D}"/>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endParaRPr lang="es-AR" altLang="es-ES"/>
          </a:p>
        </p:txBody>
      </p:sp>
      <p:sp>
        <p:nvSpPr>
          <p:cNvPr id="1027" name="2 Marcador de texto">
            <a:extLst>
              <a:ext uri="{FF2B5EF4-FFF2-40B4-BE49-F238E27FC236}">
                <a16:creationId xmlns:a16="http://schemas.microsoft.com/office/drawing/2014/main" id="{CF5FB999-8822-62B7-DDF2-37F92D947354}"/>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AR" altLang="es-ES"/>
          </a:p>
        </p:txBody>
      </p:sp>
      <p:sp>
        <p:nvSpPr>
          <p:cNvPr id="4" name="3 Marcador de fecha">
            <a:extLst>
              <a:ext uri="{FF2B5EF4-FFF2-40B4-BE49-F238E27FC236}">
                <a16:creationId xmlns:a16="http://schemas.microsoft.com/office/drawing/2014/main" id="{97D46012-F06A-4345-78F5-D228D2CEB962}"/>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CF4981E-A8D8-46B8-97F9-543F2E908FE1}" type="datetimeFigureOut">
              <a:rPr lang="es-AR"/>
              <a:pPr>
                <a:defRPr/>
              </a:pPr>
              <a:t>19/08/2024</a:t>
            </a:fld>
            <a:endParaRPr lang="es-AR" dirty="0"/>
          </a:p>
        </p:txBody>
      </p:sp>
      <p:sp>
        <p:nvSpPr>
          <p:cNvPr id="5" name="4 Marcador de pie de página">
            <a:extLst>
              <a:ext uri="{FF2B5EF4-FFF2-40B4-BE49-F238E27FC236}">
                <a16:creationId xmlns:a16="http://schemas.microsoft.com/office/drawing/2014/main" id="{F5340618-878F-ADC5-7427-1852FB38FE0A}"/>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AR"/>
          </a:p>
        </p:txBody>
      </p:sp>
      <p:sp>
        <p:nvSpPr>
          <p:cNvPr id="6" name="5 Marcador de número de diapositiva">
            <a:extLst>
              <a:ext uri="{FF2B5EF4-FFF2-40B4-BE49-F238E27FC236}">
                <a16:creationId xmlns:a16="http://schemas.microsoft.com/office/drawing/2014/main" id="{1DE20E0E-5430-700A-7CF0-94866B2D19EC}"/>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EEF149AC-888C-476D-8C2C-313D77D2C63F}" type="slidenum">
              <a:rPr lang="es-AR" altLang="es-ES"/>
              <a:pPr/>
              <a:t>‹Nº›</a:t>
            </a:fld>
            <a:endParaRPr lang="es-AR" alt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a:extLst>
              <a:ext uri="{FF2B5EF4-FFF2-40B4-BE49-F238E27FC236}">
                <a16:creationId xmlns:a16="http://schemas.microsoft.com/office/drawing/2014/main" id="{6EF7C712-48ED-71AD-BB49-5A1E1B528A02}"/>
              </a:ext>
            </a:extLst>
          </p:cNvPr>
          <p:cNvSpPr>
            <a:spLocks noGrp="1"/>
          </p:cNvSpPr>
          <p:nvPr>
            <p:ph type="title"/>
          </p:nvPr>
        </p:nvSpPr>
        <p:spPr>
          <a:xfrm>
            <a:off x="1524000" y="0"/>
            <a:ext cx="9144000" cy="6813550"/>
          </a:xfrm>
        </p:spPr>
        <p:txBody>
          <a:bodyPr/>
          <a:lstStyle/>
          <a:p>
            <a:pPr eaLnBrk="1" hangingPunct="1"/>
            <a:r>
              <a:rPr lang="es-ES" altLang="es-AR"/>
              <a:t>“EL PODER EJECUTIVO y LOS CONTROLES de LEGALIDAD, de CONSTITUCIONALIDAD y de CONVENCIONALIDAD”</a:t>
            </a:r>
            <a:br>
              <a:rPr lang="es-ES" altLang="es-AR"/>
            </a:br>
            <a:r>
              <a:rPr lang="es-ES" altLang="es-AR"/>
              <a:t/>
            </a:r>
            <a:br>
              <a:rPr lang="es-ES" altLang="es-AR"/>
            </a:br>
            <a:r>
              <a:rPr lang="es-ES" altLang="es-AR" sz="2800"/>
              <a:t>Dra. María Cecilia Recalde</a:t>
            </a:r>
            <a:br>
              <a:rPr lang="es-ES" altLang="es-AR" sz="2800"/>
            </a:br>
            <a:r>
              <a:rPr lang="es-ES" altLang="es-AR" sz="2800"/>
              <a:t/>
            </a:r>
            <a:br>
              <a:rPr lang="es-ES" altLang="es-AR" sz="2800"/>
            </a:br>
            <a:r>
              <a:rPr lang="es-ES" altLang="es-AR" sz="2800"/>
              <a:t>ceciliarecalde@outlook.com</a:t>
            </a:r>
            <a:r>
              <a:rPr lang="es-ES" altLang="es-AR"/>
              <a:t/>
            </a:r>
            <a:br>
              <a:rPr lang="es-ES" altLang="es-AR"/>
            </a:br>
            <a:r>
              <a:rPr lang="es-ES" altLang="es-AR" sz="3200"/>
              <a:t/>
            </a:r>
            <a:br>
              <a:rPr lang="es-ES" altLang="es-AR" sz="3200"/>
            </a:br>
            <a:endParaRPr lang="es-AR" altLang="es-AR" sz="3200"/>
          </a:p>
        </p:txBody>
      </p:sp>
    </p:spTree>
    <p:extLst>
      <p:ext uri="{BB962C8B-B14F-4D97-AF65-F5344CB8AC3E}">
        <p14:creationId xmlns:p14="http://schemas.microsoft.com/office/powerpoint/2010/main" val="2583433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a:extLst>
              <a:ext uri="{FF2B5EF4-FFF2-40B4-BE49-F238E27FC236}">
                <a16:creationId xmlns:a16="http://schemas.microsoft.com/office/drawing/2014/main" id="{51647F61-81B8-918D-ADE2-8FBCEFBC7B94}"/>
              </a:ext>
            </a:extLst>
          </p:cNvPr>
          <p:cNvSpPr>
            <a:spLocks noGrp="1"/>
          </p:cNvSpPr>
          <p:nvPr>
            <p:ph type="title"/>
          </p:nvPr>
        </p:nvSpPr>
        <p:spPr>
          <a:xfrm>
            <a:off x="34926" y="44450"/>
            <a:ext cx="12098459" cy="6769100"/>
          </a:xfrm>
        </p:spPr>
        <p:txBody>
          <a:bodyPr/>
          <a:lstStyle/>
          <a:p>
            <a:pPr algn="l"/>
            <a:r>
              <a:rPr lang="es-ES" altLang="es-AR" sz="2800" dirty="0">
                <a:highlight>
                  <a:srgbClr val="00FF00"/>
                </a:highlight>
              </a:rPr>
              <a:t>CSJN</a:t>
            </a:r>
            <a:r>
              <a:rPr lang="es-ES" altLang="es-AR" sz="2800" dirty="0"/>
              <a:t>:</a:t>
            </a:r>
            <a:br>
              <a:rPr lang="es-ES" altLang="es-AR" sz="2800" dirty="0"/>
            </a:br>
            <a:r>
              <a:rPr lang="es-ES" altLang="es-AR" sz="2800" dirty="0"/>
              <a:t>La estabilidad del acto administrativo cede ante </a:t>
            </a:r>
            <a:r>
              <a:rPr lang="es-ES" altLang="es-AR" sz="2800" b="1" dirty="0"/>
              <a:t>errores manifiestos de hecho o de Derecho que van más allá de lo opinable</a:t>
            </a:r>
            <a:r>
              <a:rPr lang="es-ES" altLang="es-AR" sz="2800" dirty="0"/>
              <a:t>, caso en el cual no pueden hacerse valer derechos adquiridos, ni cosa juzgada, ni la estabilidad de los actos administrativos firmes y consentidos, </a:t>
            </a:r>
            <a:r>
              <a:rPr lang="es-ES" altLang="es-AR" sz="2800" dirty="0">
                <a:highlight>
                  <a:srgbClr val="FFFF00"/>
                </a:highlight>
              </a:rPr>
              <a:t>toda vez que la juridicidad debe prevalecer por sobre la seguridad precaria de los actos administrativos que presentan vicios graves y patentes, manifiestos e indiscutibles y que, por ello, </a:t>
            </a:r>
            <a:r>
              <a:rPr lang="es-ES" altLang="es-AR" sz="2800" b="1" dirty="0">
                <a:highlight>
                  <a:srgbClr val="FFFF00"/>
                </a:highlight>
              </a:rPr>
              <a:t>ofenden el interés colectivo primario</a:t>
            </a:r>
            <a:r>
              <a:rPr lang="es-ES" altLang="es-AR" sz="2800" dirty="0"/>
              <a:t> (conf. Fallos 265:349)</a:t>
            </a:r>
            <a:endParaRPr lang="es-ES" altLang="es-AR" sz="2800" dirty="0">
              <a:cs typeface="Calibri"/>
            </a:endParaRPr>
          </a:p>
        </p:txBody>
      </p:sp>
    </p:spTree>
    <p:extLst>
      <p:ext uri="{BB962C8B-B14F-4D97-AF65-F5344CB8AC3E}">
        <p14:creationId xmlns:p14="http://schemas.microsoft.com/office/powerpoint/2010/main" val="98247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a:extLst>
              <a:ext uri="{FF2B5EF4-FFF2-40B4-BE49-F238E27FC236}">
                <a16:creationId xmlns:a16="http://schemas.microsoft.com/office/drawing/2014/main" id="{4992A3C1-D849-1CDE-A836-491D66A08C83}"/>
              </a:ext>
            </a:extLst>
          </p:cNvPr>
          <p:cNvSpPr>
            <a:spLocks noGrp="1"/>
          </p:cNvSpPr>
          <p:nvPr>
            <p:ph type="title"/>
          </p:nvPr>
        </p:nvSpPr>
        <p:spPr>
          <a:xfrm>
            <a:off x="34925" y="44451"/>
            <a:ext cx="12161226" cy="6810863"/>
          </a:xfrm>
        </p:spPr>
        <p:txBody>
          <a:bodyPr/>
          <a:lstStyle/>
          <a:p>
            <a:pPr algn="l"/>
            <a:r>
              <a:rPr lang="es-ES" altLang="es-AR" sz="2400" b="1" dirty="0">
                <a:solidFill>
                  <a:srgbClr val="000000"/>
                </a:solidFill>
              </a:rPr>
              <a:t>Control “preventivo” de legalidad en la AP:</a:t>
            </a:r>
            <a:r>
              <a:rPr lang="es-ES" altLang="es-AR" sz="2400" dirty="0"/>
              <a:t/>
            </a:r>
            <a:br>
              <a:rPr lang="es-ES" altLang="es-AR" sz="2400" dirty="0"/>
            </a:br>
            <a:r>
              <a:rPr lang="es-ES" altLang="es-AR" sz="2400" dirty="0"/>
              <a:t/>
            </a:r>
            <a:br>
              <a:rPr lang="es-ES" altLang="es-AR" sz="2400" dirty="0"/>
            </a:br>
            <a:r>
              <a:rPr lang="es-ES" altLang="es-AR" sz="2400" dirty="0"/>
              <a:t>Dictamen previo: elemento esencial del acto (LPA, art. 7°, </a:t>
            </a:r>
            <a:r>
              <a:rPr lang="es-ES" altLang="es-AR" sz="2400" dirty="0" err="1"/>
              <a:t>inc</a:t>
            </a:r>
            <a:r>
              <a:rPr lang="es-ES" altLang="es-AR" sz="2400" dirty="0"/>
              <a:t> d)</a:t>
            </a:r>
            <a:br>
              <a:rPr lang="es-ES" altLang="es-AR" sz="2400" dirty="0"/>
            </a:br>
            <a:r>
              <a:rPr lang="es-ES" altLang="es-AR" sz="2400" dirty="0"/>
              <a:t/>
            </a:r>
            <a:br>
              <a:rPr lang="es-ES" altLang="es-AR" sz="2400" dirty="0"/>
            </a:br>
            <a:r>
              <a:rPr lang="es-ES" altLang="es-AR" sz="2400" dirty="0">
                <a:highlight>
                  <a:srgbClr val="00FFFF"/>
                </a:highlight>
              </a:rPr>
              <a:t>PTN</a:t>
            </a:r>
            <a:r>
              <a:rPr lang="es-ES" altLang="es-AR" sz="2400" dirty="0"/>
              <a:t>:</a:t>
            </a:r>
            <a:br>
              <a:rPr lang="es-ES" altLang="es-AR" sz="2400" dirty="0"/>
            </a:br>
            <a:r>
              <a:rPr lang="es-ES" altLang="es-AR" sz="2400" dirty="0"/>
              <a:t>La intervención de los servicios jurídicos de las distintas reparticiones administrativas, como también el de la Procuración del Tesoro en la instancia pertinente, </a:t>
            </a:r>
            <a:r>
              <a:rPr lang="es-ES" altLang="es-AR" sz="2400" dirty="0">
                <a:highlight>
                  <a:srgbClr val="FFFF00"/>
                </a:highlight>
              </a:rPr>
              <a:t>asegura el control previo de legalidad de la actividad administrativa</a:t>
            </a:r>
            <a:r>
              <a:rPr lang="es-ES" altLang="es-AR" sz="2400" dirty="0"/>
              <a:t> y garantiza la vigencia de la noción de Estado de Derecho adoptada por la Nación Argentina como uno de sus rasgos esenciales (D. 236:621)</a:t>
            </a:r>
            <a:br>
              <a:rPr lang="es-ES" altLang="es-AR" sz="2400" dirty="0"/>
            </a:br>
            <a:r>
              <a:rPr lang="es-ES" altLang="es-AR" sz="2400" dirty="0"/>
              <a:t>El dictamen jurídico </a:t>
            </a:r>
            <a:r>
              <a:rPr lang="es-ES" altLang="es-AR" sz="2400" dirty="0">
                <a:highlight>
                  <a:srgbClr val="FFFF00"/>
                </a:highlight>
              </a:rPr>
              <a:t>supone el análisis específico, exhaustivo y profundo de una situación concreta</a:t>
            </a:r>
            <a:r>
              <a:rPr lang="es-ES" altLang="es-AR" sz="2400" dirty="0"/>
              <a:t>, a efectos de recomendar conductas acordes con la justicia y el interés legítimo de quien formula la consulta (conf. </a:t>
            </a:r>
            <a:r>
              <a:rPr lang="es-ES" altLang="es-AR" sz="2400" dirty="0" err="1"/>
              <a:t>Dict</a:t>
            </a:r>
            <a:r>
              <a:rPr lang="es-ES" altLang="es-AR" sz="2400" dirty="0"/>
              <a:t>. 252:127; 253:619 y 622).</a:t>
            </a:r>
            <a:br>
              <a:rPr lang="es-ES" altLang="es-AR" sz="2400" dirty="0"/>
            </a:br>
            <a:r>
              <a:rPr lang="es-ES" altLang="es-AR" sz="2400" dirty="0"/>
              <a:t>El dictamen jurídico previo, sólo se reputa cumplido a través de un análisis pormenorizado y exhaustivo de todas las cuestiones y aristas –fácticas y jurídicas- implicadas en la consulta y por ello reclama un claro y detallado examen de los hechos y antecedentes del caso (conf. </a:t>
            </a:r>
            <a:r>
              <a:rPr lang="es-ES" altLang="es-AR" sz="2400" dirty="0" err="1"/>
              <a:t>Dict</a:t>
            </a:r>
            <a:r>
              <a:rPr lang="es-ES" altLang="es-AR" sz="2400" dirty="0"/>
              <a:t>. 256:410).</a:t>
            </a:r>
            <a:endParaRPr lang="es-AR" altLang="es-AR" sz="2400" dirty="0">
              <a:cs typeface="Calibri"/>
            </a:endParaRPr>
          </a:p>
        </p:txBody>
      </p:sp>
    </p:spTree>
    <p:extLst>
      <p:ext uri="{BB962C8B-B14F-4D97-AF65-F5344CB8AC3E}">
        <p14:creationId xmlns:p14="http://schemas.microsoft.com/office/powerpoint/2010/main" val="1177030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a:extLst>
              <a:ext uri="{FF2B5EF4-FFF2-40B4-BE49-F238E27FC236}">
                <a16:creationId xmlns:a16="http://schemas.microsoft.com/office/drawing/2014/main" id="{33EF0C0C-02AB-4081-9ABE-FDC455309AB2}"/>
              </a:ext>
            </a:extLst>
          </p:cNvPr>
          <p:cNvSpPr>
            <a:spLocks noGrp="1"/>
          </p:cNvSpPr>
          <p:nvPr>
            <p:ph type="title"/>
          </p:nvPr>
        </p:nvSpPr>
        <p:spPr>
          <a:xfrm>
            <a:off x="0" y="0"/>
            <a:ext cx="12192000" cy="6858000"/>
          </a:xfrm>
        </p:spPr>
        <p:txBody>
          <a:bodyPr/>
          <a:lstStyle/>
          <a:p>
            <a:pPr algn="l"/>
            <a:r>
              <a:rPr lang="es-ES" altLang="es-AR" sz="2800" b="1" dirty="0">
                <a:solidFill>
                  <a:srgbClr val="000000"/>
                </a:solidFill>
              </a:rPr>
              <a:t>Teoría de la Subsanación</a:t>
            </a:r>
            <a:r>
              <a:rPr lang="es-ES" altLang="es-AR" sz="2800" dirty="0"/>
              <a:t/>
            </a:r>
            <a:br>
              <a:rPr lang="es-ES" altLang="es-AR" sz="2800" dirty="0"/>
            </a:br>
            <a:r>
              <a:rPr lang="es-ES" altLang="es-AR" sz="2800" dirty="0">
                <a:solidFill>
                  <a:srgbClr val="000000"/>
                </a:solidFill>
              </a:rPr>
              <a:t>CSJN “</a:t>
            </a:r>
            <a:r>
              <a:rPr lang="es-ES" altLang="es-AR" sz="2800" dirty="0" err="1"/>
              <a:t>Duperial</a:t>
            </a:r>
            <a:r>
              <a:rPr lang="es-ES" altLang="es-AR" sz="2800" dirty="0"/>
              <a:t>” (F. 301:953): el vicio de la falta de dictamen queda subsanado al emitirse el dictamen jurídico correspondiente en el trámite del recurso administrativo</a:t>
            </a:r>
            <a:br>
              <a:rPr lang="es-ES" altLang="es-AR" sz="2800" dirty="0"/>
            </a:br>
            <a:r>
              <a:rPr lang="es-ES" altLang="es-AR" sz="2800" dirty="0"/>
              <a:t/>
            </a:r>
            <a:br>
              <a:rPr lang="es-ES" altLang="es-AR" sz="2800" dirty="0"/>
            </a:br>
            <a:r>
              <a:rPr lang="es-ES" altLang="es-AR" sz="2800" dirty="0"/>
              <a:t>PTN: No procede la nulidad de un acto por falta de dictamen jurídico previo si aquella omisión es subsanada posteriormente (D. 191:140).</a:t>
            </a:r>
            <a:br>
              <a:rPr lang="es-ES" altLang="es-AR" sz="2800" dirty="0"/>
            </a:br>
            <a:r>
              <a:rPr lang="es-ES" altLang="es-AR" sz="2800" dirty="0"/>
              <a:t/>
            </a:r>
            <a:br>
              <a:rPr lang="es-ES" altLang="es-AR" sz="2800" dirty="0"/>
            </a:br>
            <a:r>
              <a:rPr lang="es-ES" altLang="es-AR" sz="2800" dirty="0"/>
              <a:t>Nulidad por la nulidad misma</a:t>
            </a:r>
            <a:br>
              <a:rPr lang="es-ES" altLang="es-AR" sz="2800" dirty="0"/>
            </a:br>
            <a:r>
              <a:rPr lang="es-ES" altLang="es-AR" sz="2800" dirty="0"/>
              <a:t/>
            </a:r>
            <a:br>
              <a:rPr lang="es-ES" altLang="es-AR" sz="2800" dirty="0"/>
            </a:br>
            <a:r>
              <a:rPr lang="es-ES" altLang="es-AR" sz="2800" dirty="0"/>
              <a:t>Principio de conservación de los actos</a:t>
            </a:r>
            <a:endParaRPr lang="es-ES" altLang="es-AR" sz="2800" dirty="0">
              <a:cs typeface="Calibri"/>
            </a:endParaRPr>
          </a:p>
        </p:txBody>
      </p:sp>
    </p:spTree>
    <p:extLst>
      <p:ext uri="{BB962C8B-B14F-4D97-AF65-F5344CB8AC3E}">
        <p14:creationId xmlns:p14="http://schemas.microsoft.com/office/powerpoint/2010/main" val="745712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a:extLst>
              <a:ext uri="{FF2B5EF4-FFF2-40B4-BE49-F238E27FC236}">
                <a16:creationId xmlns:a16="http://schemas.microsoft.com/office/drawing/2014/main" id="{9C775BE3-B5E5-82B7-CC60-879BC04DDC35}"/>
              </a:ext>
            </a:extLst>
          </p:cNvPr>
          <p:cNvSpPr>
            <a:spLocks noGrp="1"/>
          </p:cNvSpPr>
          <p:nvPr>
            <p:ph type="title"/>
          </p:nvPr>
        </p:nvSpPr>
        <p:spPr>
          <a:xfrm>
            <a:off x="39077" y="0"/>
            <a:ext cx="12152923" cy="6858000"/>
          </a:xfrm>
        </p:spPr>
        <p:txBody>
          <a:bodyPr/>
          <a:lstStyle/>
          <a:p>
            <a:pPr algn="l"/>
            <a:r>
              <a:rPr lang="es-ES" altLang="es-AR" sz="2800" dirty="0"/>
              <a:t/>
            </a:r>
            <a:br>
              <a:rPr lang="es-ES" altLang="es-AR" sz="2800" dirty="0"/>
            </a:br>
            <a:r>
              <a:rPr lang="es-ES" altLang="es-AR" sz="2800" dirty="0">
                <a:cs typeface="Calibri"/>
              </a:rPr>
              <a:t>Cuestiones no analizadas:</a:t>
            </a:r>
            <a:br>
              <a:rPr lang="es-ES" altLang="es-AR" sz="2800" dirty="0">
                <a:cs typeface="Calibri"/>
              </a:rPr>
            </a:br>
            <a:r>
              <a:rPr lang="es-ES" altLang="es-AR" sz="2800" dirty="0">
                <a:cs typeface="Calibri"/>
              </a:rPr>
              <a:t>- abstractas</a:t>
            </a:r>
            <a:br>
              <a:rPr lang="es-ES" altLang="es-AR" sz="2800" dirty="0">
                <a:cs typeface="Calibri"/>
              </a:rPr>
            </a:br>
            <a:r>
              <a:rPr lang="es-ES" altLang="es-AR" sz="2800" dirty="0">
                <a:cs typeface="Calibri"/>
              </a:rPr>
              <a:t>- oportunidad, mérito y conveniencia</a:t>
            </a:r>
            <a:br>
              <a:rPr lang="es-ES" altLang="es-AR" sz="2800" dirty="0">
                <a:cs typeface="Calibri"/>
              </a:rPr>
            </a:br>
            <a:r>
              <a:rPr lang="es-ES" altLang="es-AR" sz="2800" dirty="0"/>
              <a:t>- técnicas</a:t>
            </a:r>
            <a:r>
              <a:rPr lang="es-ES" altLang="es-AR" sz="2800" dirty="0">
                <a:cs typeface="Calibri"/>
              </a:rPr>
              <a:t/>
            </a:r>
            <a:br>
              <a:rPr lang="es-ES" altLang="es-AR" sz="2800" dirty="0">
                <a:cs typeface="Calibri"/>
              </a:rPr>
            </a:br>
            <a:r>
              <a:rPr lang="es-ES" altLang="es-AR" sz="2800" dirty="0">
                <a:cs typeface="Calibri"/>
              </a:rPr>
              <a:t/>
            </a:r>
            <a:br>
              <a:rPr lang="es-ES" altLang="es-AR" sz="2800" dirty="0">
                <a:cs typeface="Calibri"/>
              </a:rPr>
            </a:br>
            <a:r>
              <a:rPr lang="es-ES" altLang="es-AR" sz="2800" dirty="0"/>
              <a:t>El control de legalidad que ejerce la Procuración del Tesoro de la Nación importa que sus pronunciamientos </a:t>
            </a:r>
            <a:r>
              <a:rPr lang="es-ES" altLang="es-AR" sz="2800" dirty="0">
                <a:highlight>
                  <a:srgbClr val="FFFF00"/>
                </a:highlight>
              </a:rPr>
              <a:t>deben ceñirse a los aspectos jurídicos de la cuestión</a:t>
            </a:r>
            <a:r>
              <a:rPr lang="es-ES" altLang="es-AR" sz="2800" dirty="0"/>
              <a:t>, sin abrir juicio sobre sus contenidos técnicos o económicos, ni sobre cuestiones de oportunidad, mérito o conveniencia involucradas, por ser ajenos a su competencia funcional (v. Dictámenes 213:105, 115 y 367)</a:t>
            </a:r>
            <a:endParaRPr lang="es-AR" altLang="es-AR" sz="2800" dirty="0">
              <a:cs typeface="Calibri"/>
            </a:endParaRPr>
          </a:p>
        </p:txBody>
      </p:sp>
    </p:spTree>
    <p:extLst>
      <p:ext uri="{BB962C8B-B14F-4D97-AF65-F5344CB8AC3E}">
        <p14:creationId xmlns:p14="http://schemas.microsoft.com/office/powerpoint/2010/main" val="265018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E5E6BA-529E-4FC7-9C3C-ADF6FC429EDD}"/>
              </a:ext>
            </a:extLst>
          </p:cNvPr>
          <p:cNvSpPr>
            <a:spLocks noGrp="1"/>
          </p:cNvSpPr>
          <p:nvPr>
            <p:ph type="title"/>
          </p:nvPr>
        </p:nvSpPr>
        <p:spPr>
          <a:xfrm>
            <a:off x="0" y="0"/>
            <a:ext cx="12192000" cy="6858000"/>
          </a:xfrm>
        </p:spPr>
        <p:txBody>
          <a:bodyPr/>
          <a:lstStyle/>
          <a:p>
            <a:pPr algn="l"/>
            <a:r>
              <a:rPr lang="es-ES" sz="2400" dirty="0"/>
              <a:t>Dictamen obligatorio, no vinculante:</a:t>
            </a:r>
            <a:br>
              <a:rPr lang="es-ES" sz="2400" dirty="0"/>
            </a:br>
            <a:r>
              <a:rPr lang="es-ES" sz="2400" dirty="0"/>
              <a:t/>
            </a:r>
            <a:br>
              <a:rPr lang="es-ES" sz="2400" dirty="0"/>
            </a:br>
            <a:r>
              <a:rPr lang="es-ES" sz="2400" dirty="0">
                <a:highlight>
                  <a:srgbClr val="00FFFF"/>
                </a:highlight>
              </a:rPr>
              <a:t>PTN</a:t>
            </a:r>
            <a:r>
              <a:rPr lang="es-ES" sz="2400" dirty="0"/>
              <a:t>:</a:t>
            </a:r>
            <a:br>
              <a:rPr lang="es-ES" sz="2400" dirty="0"/>
            </a:br>
            <a:r>
              <a:rPr lang="es-ES" sz="2400" dirty="0"/>
              <a:t>La opinión de la Procuración del Tesoro tiene sólo la fuerza persuasiva de su fundamento jurídico y </a:t>
            </a:r>
            <a:r>
              <a:rPr lang="es-ES" sz="2400" dirty="0">
                <a:highlight>
                  <a:srgbClr val="FFFF00"/>
                </a:highlight>
              </a:rPr>
              <a:t>no traba en absoluto la decisión que sobre el problema adopte en definitiva el organismo consultante</a:t>
            </a:r>
            <a:r>
              <a:rPr lang="es-ES" sz="2400" dirty="0"/>
              <a:t>, valorando de otro modo los hechos y las normas en cuestión, toda vez que los dictámenes no son obligatorios para las autoridades con competencia para resolver, pudiendo apartarse del criterio en ellos sustentado, siempre que lo hagan fundadamente y bajo su responsabilidad (conf. </a:t>
            </a:r>
            <a:r>
              <a:rPr lang="es-ES" sz="2400" dirty="0" err="1"/>
              <a:t>Dict</a:t>
            </a:r>
            <a:r>
              <a:rPr lang="es-ES" sz="2400" dirty="0"/>
              <a:t>. 160:42; 195:114; 200:133; 206:354; 216:64).</a:t>
            </a:r>
            <a:br>
              <a:rPr lang="es-ES" sz="2400" dirty="0"/>
            </a:br>
            <a:endParaRPr lang="es-ES" sz="2400" dirty="0"/>
          </a:p>
        </p:txBody>
      </p:sp>
    </p:spTree>
    <p:extLst>
      <p:ext uri="{BB962C8B-B14F-4D97-AF65-F5344CB8AC3E}">
        <p14:creationId xmlns:p14="http://schemas.microsoft.com/office/powerpoint/2010/main" val="1952751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BCEF53-BA29-47B4-AA5E-1C282824913A}"/>
              </a:ext>
            </a:extLst>
          </p:cNvPr>
          <p:cNvSpPr>
            <a:spLocks noGrp="1"/>
          </p:cNvSpPr>
          <p:nvPr>
            <p:ph type="title"/>
          </p:nvPr>
        </p:nvSpPr>
        <p:spPr>
          <a:xfrm>
            <a:off x="0" y="0"/>
            <a:ext cx="12192000" cy="6858000"/>
          </a:xfrm>
        </p:spPr>
        <p:txBody>
          <a:bodyPr/>
          <a:lstStyle/>
          <a:p>
            <a:pPr algn="l"/>
            <a:r>
              <a:rPr lang="es-ES" sz="2800" dirty="0"/>
              <a:t>No revisión de los dictámenes:</a:t>
            </a:r>
            <a:br>
              <a:rPr lang="es-ES" sz="2800" dirty="0"/>
            </a:br>
            <a:r>
              <a:rPr lang="es-ES" sz="2800" dirty="0"/>
              <a:t/>
            </a:r>
            <a:br>
              <a:rPr lang="es-ES" sz="2800" dirty="0"/>
            </a:br>
            <a:r>
              <a:rPr lang="es-ES" sz="2800" dirty="0">
                <a:highlight>
                  <a:srgbClr val="00FFFF"/>
                </a:highlight>
              </a:rPr>
              <a:t>PTN</a:t>
            </a:r>
            <a:r>
              <a:rPr lang="es-ES" sz="2800" dirty="0"/>
              <a:t>:</a:t>
            </a:r>
            <a:br>
              <a:rPr lang="es-ES" sz="2800" dirty="0"/>
            </a:br>
            <a:r>
              <a:rPr lang="es-ES" sz="2800" dirty="0"/>
              <a:t>La negativa de la Procuración del Tesoro a entrar en debate en relación con las opiniones vertidas resulta sistemática, tanto en lo que se refiere a los administrados cuanto a los miembros del Cuerpo de Abogados del Estado, que tienen la obligación de respetar el juicio del organismo superior, pues de lo contrario se introduciría un elemento de desorden en la organización del Cuerpo contribuyendo a la destrucción de los principios que la rigen; privándola además de su facultad típica de sentar normas de interpretación para la unificación de la doctrina jurídico-administrativa (conf. </a:t>
            </a:r>
            <a:r>
              <a:rPr lang="es-ES" sz="2800" dirty="0" err="1"/>
              <a:t>Dict</a:t>
            </a:r>
            <a:r>
              <a:rPr lang="es-ES" sz="2800" dirty="0"/>
              <a:t>. 75:289; 77:245).</a:t>
            </a:r>
          </a:p>
        </p:txBody>
      </p:sp>
    </p:spTree>
    <p:extLst>
      <p:ext uri="{BB962C8B-B14F-4D97-AF65-F5344CB8AC3E}">
        <p14:creationId xmlns:p14="http://schemas.microsoft.com/office/powerpoint/2010/main" val="626354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a:extLst>
              <a:ext uri="{FF2B5EF4-FFF2-40B4-BE49-F238E27FC236}">
                <a16:creationId xmlns:a16="http://schemas.microsoft.com/office/drawing/2014/main" id="{FD96AAEF-8B58-66E0-93D8-1AFE487B02BF}"/>
              </a:ext>
            </a:extLst>
          </p:cNvPr>
          <p:cNvSpPr>
            <a:spLocks noGrp="1"/>
          </p:cNvSpPr>
          <p:nvPr>
            <p:ph type="title"/>
          </p:nvPr>
        </p:nvSpPr>
        <p:spPr>
          <a:xfrm>
            <a:off x="0" y="0"/>
            <a:ext cx="12192000" cy="6858000"/>
          </a:xfrm>
        </p:spPr>
        <p:txBody>
          <a:bodyPr/>
          <a:lstStyle/>
          <a:p>
            <a:pPr algn="l"/>
            <a:r>
              <a:rPr lang="es-ES" altLang="es-AR" sz="2800" b="1" dirty="0" err="1">
                <a:solidFill>
                  <a:srgbClr val="000000"/>
                </a:solidFill>
              </a:rPr>
              <a:t>Ppio</a:t>
            </a:r>
            <a:r>
              <a:rPr lang="es-ES" altLang="es-AR" sz="2800" b="1" dirty="0">
                <a:solidFill>
                  <a:srgbClr val="000000"/>
                </a:solidFill>
              </a:rPr>
              <a:t> legitimidad y precedente administrativo</a:t>
            </a:r>
            <a:r>
              <a:rPr lang="es-ES" altLang="es-AR" sz="2800" dirty="0">
                <a:solidFill>
                  <a:srgbClr val="000000"/>
                </a:solidFill>
              </a:rPr>
              <a:t>:</a:t>
            </a:r>
            <a:r>
              <a:rPr lang="es-ES" altLang="es-AR" sz="2800" dirty="0"/>
              <a:t/>
            </a:r>
            <a:br>
              <a:rPr lang="es-ES" altLang="es-AR" sz="2800" dirty="0"/>
            </a:br>
            <a:r>
              <a:rPr lang="es-ES" altLang="es-AR" sz="2800" dirty="0"/>
              <a:t/>
            </a:r>
            <a:br>
              <a:rPr lang="es-ES" altLang="es-AR" sz="2800" dirty="0"/>
            </a:br>
            <a:r>
              <a:rPr lang="es-ES" altLang="es-AR" sz="2800" dirty="0">
                <a:solidFill>
                  <a:srgbClr val="000000"/>
                </a:solidFill>
              </a:rPr>
              <a:t>Horizontal (no) y Vertical (sí):</a:t>
            </a:r>
            <a:r>
              <a:rPr lang="es-ES" altLang="es-AR" sz="2800" dirty="0"/>
              <a:t/>
            </a:r>
            <a:br>
              <a:rPr lang="es-ES" altLang="es-AR" sz="2800" dirty="0"/>
            </a:br>
            <a:r>
              <a:rPr lang="es-ES" altLang="es-AR" sz="2800" dirty="0"/>
              <a:t/>
            </a:r>
            <a:br>
              <a:rPr lang="es-ES" altLang="es-AR" sz="2800" dirty="0"/>
            </a:br>
            <a:r>
              <a:rPr lang="es-ES" altLang="es-AR" sz="2800" b="1" dirty="0">
                <a:solidFill>
                  <a:srgbClr val="000000"/>
                </a:solidFill>
              </a:rPr>
              <a:t>H</a:t>
            </a:r>
            <a:r>
              <a:rPr lang="es-ES" altLang="es-AR" sz="2800" dirty="0">
                <a:solidFill>
                  <a:srgbClr val="000000"/>
                </a:solidFill>
              </a:rPr>
              <a:t>: Nadie tiene en principio un derecho adquirido al mantenimiento de leyes ni de criterios jurisprudenciales, por lo que tampoco resulta razonable invocar su existencia frente a un cambio de criterio de precedentes administrativos, en especial cuando las circunstancias exigen la evaluación de cada caso en concreto. </a:t>
            </a:r>
            <a:r>
              <a:rPr lang="es-ES" altLang="es-AR" sz="2800" dirty="0">
                <a:solidFill>
                  <a:srgbClr val="FF0000"/>
                </a:solidFill>
              </a:rPr>
              <a:t>Los precedentes administrativos carecen de efecto vinculante en tanto no existe norma legal que constriña a la Administración a dictar sus decisiones de acuerdo a lo obrado en casos anteriores</a:t>
            </a:r>
            <a:r>
              <a:rPr lang="es-ES" altLang="es-AR" sz="2800" dirty="0">
                <a:solidFill>
                  <a:srgbClr val="000000"/>
                </a:solidFill>
              </a:rPr>
              <a:t>; en efecto, no obligan a la Administración a conformar su voluntad de idéntica manera cuando existan razones fundadas para expedirse en un sentido diferente (D. 236:91).</a:t>
            </a:r>
            <a:endParaRPr lang="es-ES" altLang="es-AR" sz="2800" dirty="0"/>
          </a:p>
        </p:txBody>
      </p:sp>
    </p:spTree>
    <p:extLst>
      <p:ext uri="{BB962C8B-B14F-4D97-AF65-F5344CB8AC3E}">
        <p14:creationId xmlns:p14="http://schemas.microsoft.com/office/powerpoint/2010/main" val="2247583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a:extLst>
              <a:ext uri="{FF2B5EF4-FFF2-40B4-BE49-F238E27FC236}">
                <a16:creationId xmlns:a16="http://schemas.microsoft.com/office/drawing/2014/main" id="{7B24115B-28C8-65E2-CE28-608FF4A3F902}"/>
              </a:ext>
            </a:extLst>
          </p:cNvPr>
          <p:cNvSpPr>
            <a:spLocks noGrp="1"/>
          </p:cNvSpPr>
          <p:nvPr>
            <p:ph type="title"/>
          </p:nvPr>
        </p:nvSpPr>
        <p:spPr>
          <a:xfrm>
            <a:off x="48847" y="0"/>
            <a:ext cx="12094306" cy="6858000"/>
          </a:xfrm>
        </p:spPr>
        <p:txBody>
          <a:bodyPr/>
          <a:lstStyle/>
          <a:p>
            <a:pPr algn="l"/>
            <a:r>
              <a:rPr lang="es-ES" altLang="es-AR" sz="2800" b="1" dirty="0">
                <a:solidFill>
                  <a:srgbClr val="000000"/>
                </a:solidFill>
              </a:rPr>
              <a:t>V</a:t>
            </a:r>
            <a:r>
              <a:rPr lang="es-ES" altLang="es-AR" sz="2800" dirty="0">
                <a:solidFill>
                  <a:srgbClr val="000000"/>
                </a:solidFill>
              </a:rPr>
              <a:t>:</a:t>
            </a:r>
            <a:r>
              <a:rPr lang="es-ES" altLang="es-AR" sz="2800" dirty="0"/>
              <a:t/>
            </a:r>
            <a:br>
              <a:rPr lang="es-ES" altLang="es-AR" sz="2800" dirty="0"/>
            </a:br>
            <a:r>
              <a:rPr lang="es-ES" altLang="es-AR" sz="2800" dirty="0">
                <a:solidFill>
                  <a:srgbClr val="000000"/>
                </a:solidFill>
              </a:rPr>
              <a:t>Los dictámenes de la Procuración del Tesoro de la Nación </a:t>
            </a:r>
            <a:r>
              <a:rPr lang="es-ES" altLang="es-AR" sz="2800" dirty="0">
                <a:solidFill>
                  <a:srgbClr val="FF0000"/>
                </a:solidFill>
              </a:rPr>
              <a:t>son obligatorios para las delegaciones del Cuerpo de Abogados del Estado</a:t>
            </a:r>
            <a:r>
              <a:rPr lang="es-ES" altLang="es-AR" sz="2800" dirty="0">
                <a:solidFill>
                  <a:srgbClr val="000000"/>
                </a:solidFill>
              </a:rPr>
              <a:t>, aun cuando estas puedan expresar su opinión en contrario (D. 254:574).</a:t>
            </a:r>
            <a:r>
              <a:rPr lang="es-ES" altLang="es-AR" sz="2800" dirty="0"/>
              <a:t/>
            </a:r>
            <a:br>
              <a:rPr lang="es-ES" altLang="es-AR" sz="2800" dirty="0"/>
            </a:br>
            <a:r>
              <a:rPr lang="es-ES" altLang="es-AR" sz="2800" dirty="0"/>
              <a:t>Los servicios de asesoramiento jurídico de los distintos organismos dependen en lo técnico de la Procuración del Tesoro, ya que </a:t>
            </a:r>
            <a:r>
              <a:rPr lang="es-ES" altLang="es-AR" sz="2800" dirty="0">
                <a:solidFill>
                  <a:srgbClr val="FF0000"/>
                </a:solidFill>
              </a:rPr>
              <a:t>están obligados a sostener los criterios jurídicos expuestos por ella</a:t>
            </a:r>
            <a:r>
              <a:rPr lang="es-ES" altLang="es-AR" sz="2800" dirty="0"/>
              <a:t>, en su condición de Dirección General del Cuerpo de Abogados del Estado (Dictámenes 231:371).</a:t>
            </a:r>
            <a:br>
              <a:rPr lang="es-ES" altLang="es-AR" sz="2800" dirty="0"/>
            </a:br>
            <a:r>
              <a:rPr lang="es-ES" altLang="es-AR" sz="2800" dirty="0"/>
              <a:t>La Procuración del Tesoro </a:t>
            </a:r>
            <a:r>
              <a:rPr lang="es-ES" altLang="es-AR" sz="2800" dirty="0">
                <a:solidFill>
                  <a:srgbClr val="FF0000"/>
                </a:solidFill>
              </a:rPr>
              <a:t>no debate ni polemiza sobre las opiniones que emite en ejercicio de su competencia, en tanto aquéllas importan un pronunciamiento definitivo no sujeto a revisión</a:t>
            </a:r>
            <a:r>
              <a:rPr lang="es-ES" altLang="es-AR" sz="2800" dirty="0"/>
              <a:t>; salvo cuando se aportaren circunstancias que ameritaran un nuevo análisis de las cuestiones planteadas (conf. </a:t>
            </a:r>
            <a:r>
              <a:rPr lang="es-ES" altLang="es-AR" sz="2800" err="1"/>
              <a:t>Dict</a:t>
            </a:r>
            <a:r>
              <a:rPr lang="es-ES" altLang="es-AR" sz="2800" dirty="0"/>
              <a:t>. 201:235; 235:337). </a:t>
            </a:r>
            <a:endParaRPr lang="es-ES" altLang="es-AR" sz="2800"/>
          </a:p>
        </p:txBody>
      </p:sp>
    </p:spTree>
    <p:extLst>
      <p:ext uri="{BB962C8B-B14F-4D97-AF65-F5344CB8AC3E}">
        <p14:creationId xmlns:p14="http://schemas.microsoft.com/office/powerpoint/2010/main" val="464602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a:extLst>
              <a:ext uri="{FF2B5EF4-FFF2-40B4-BE49-F238E27FC236}">
                <a16:creationId xmlns:a16="http://schemas.microsoft.com/office/drawing/2014/main" id="{922F3DF7-5B9F-3CA8-8AF8-ED7C5A84D759}"/>
              </a:ext>
            </a:extLst>
          </p:cNvPr>
          <p:cNvSpPr>
            <a:spLocks noGrp="1"/>
          </p:cNvSpPr>
          <p:nvPr>
            <p:ph type="title"/>
          </p:nvPr>
        </p:nvSpPr>
        <p:spPr>
          <a:xfrm>
            <a:off x="0" y="0"/>
            <a:ext cx="12182230" cy="6858000"/>
          </a:xfrm>
        </p:spPr>
        <p:txBody>
          <a:bodyPr/>
          <a:lstStyle/>
          <a:p>
            <a:pPr algn="l"/>
            <a:r>
              <a:rPr lang="es-AR" altLang="es-AR" sz="2800" b="1" dirty="0"/>
              <a:t>Legitimidad y control de la actividad reglada y discrecional:</a:t>
            </a:r>
            <a:br>
              <a:rPr lang="es-AR" altLang="es-AR" sz="2800" b="1" dirty="0"/>
            </a:br>
            <a:r>
              <a:rPr lang="es-AR" altLang="es-AR" sz="2800" dirty="0"/>
              <a:t/>
            </a:r>
            <a:br>
              <a:rPr lang="es-AR" altLang="es-AR" sz="2800" dirty="0"/>
            </a:br>
            <a:r>
              <a:rPr lang="es-AR" altLang="es-AR" sz="2800" dirty="0"/>
              <a:t>Discrecional = elementos reglados + razonabilidad</a:t>
            </a:r>
            <a:br>
              <a:rPr lang="es-AR" altLang="es-AR" sz="2800" dirty="0"/>
            </a:br>
            <a:r>
              <a:rPr lang="es-AR" altLang="es-AR" sz="2800" dirty="0"/>
              <a:t/>
            </a:r>
            <a:br>
              <a:rPr lang="es-AR" altLang="es-AR" sz="2800" dirty="0"/>
            </a:br>
            <a:r>
              <a:rPr lang="es-AR" altLang="es-AR" sz="2800" dirty="0">
                <a:highlight>
                  <a:srgbClr val="00FFFF"/>
                </a:highlight>
              </a:rPr>
              <a:t>PTN</a:t>
            </a:r>
            <a:r>
              <a:rPr lang="es-AR" altLang="es-AR" sz="2800" dirty="0"/>
              <a:t>:</a:t>
            </a:r>
            <a:br>
              <a:rPr lang="es-AR" altLang="es-AR" sz="2800" dirty="0"/>
            </a:br>
            <a:r>
              <a:rPr lang="es-ES" altLang="es-AR" sz="2800" dirty="0"/>
              <a:t>El control de los actos denominados tradicionalmente discrecionales encuentra su ámbito de actuación, por un lado, en los elementos reglados de la decisión, esencialmente, la competencia, la forma, la causa y la finalidad y por otro, en el examen de su razonabilidad (D. 236:91).</a:t>
            </a:r>
            <a:endParaRPr lang="es-AR" altLang="es-AR" sz="2800" dirty="0"/>
          </a:p>
        </p:txBody>
      </p:sp>
    </p:spTree>
    <p:extLst>
      <p:ext uri="{BB962C8B-B14F-4D97-AF65-F5344CB8AC3E}">
        <p14:creationId xmlns:p14="http://schemas.microsoft.com/office/powerpoint/2010/main" val="1024146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a:extLst>
              <a:ext uri="{FF2B5EF4-FFF2-40B4-BE49-F238E27FC236}">
                <a16:creationId xmlns:a16="http://schemas.microsoft.com/office/drawing/2014/main" id="{35277811-B7B5-4839-B9C5-5D7E1C5ED686}"/>
              </a:ext>
            </a:extLst>
          </p:cNvPr>
          <p:cNvSpPr>
            <a:spLocks noGrp="1"/>
          </p:cNvSpPr>
          <p:nvPr>
            <p:ph type="title"/>
          </p:nvPr>
        </p:nvSpPr>
        <p:spPr>
          <a:xfrm>
            <a:off x="48847" y="0"/>
            <a:ext cx="12133383" cy="6858000"/>
          </a:xfrm>
        </p:spPr>
        <p:txBody>
          <a:bodyPr/>
          <a:lstStyle/>
          <a:p>
            <a:pPr algn="l"/>
            <a:r>
              <a:rPr lang="es-AR" altLang="es-AR" sz="2800" b="1" dirty="0"/>
              <a:t>Control administrativo posterior al acto:</a:t>
            </a:r>
            <a:br>
              <a:rPr lang="es-AR" altLang="es-AR" sz="2800" b="1" dirty="0"/>
            </a:br>
            <a:r>
              <a:rPr lang="es-AR" altLang="es-AR" sz="2800" b="1" dirty="0"/>
              <a:t/>
            </a:r>
            <a:br>
              <a:rPr lang="es-AR" altLang="es-AR" sz="2800" b="1" dirty="0"/>
            </a:br>
            <a:r>
              <a:rPr lang="es-AR" altLang="es-AR" sz="2800" b="1" dirty="0"/>
              <a:t>Recursos administrativos</a:t>
            </a:r>
            <a:r>
              <a:rPr lang="es-AR" altLang="es-AR" sz="2800" dirty="0"/>
              <a:t/>
            </a:r>
            <a:br>
              <a:rPr lang="es-AR" altLang="es-AR" sz="2800" dirty="0"/>
            </a:br>
            <a:r>
              <a:rPr lang="es-AR" altLang="es-AR" sz="2800" dirty="0"/>
              <a:t/>
            </a:r>
            <a:br>
              <a:rPr lang="es-AR" altLang="es-AR" sz="2800" dirty="0"/>
            </a:br>
            <a:r>
              <a:rPr lang="es-AR" altLang="es-AR" sz="2800" dirty="0"/>
              <a:t>- Reconsideración y jerárquico, todo (art. 73 RNLPA: </a:t>
            </a:r>
            <a:r>
              <a:rPr lang="es-ES" altLang="es-AR" sz="2800" dirty="0">
                <a:solidFill>
                  <a:srgbClr val="000000"/>
                </a:solidFill>
              </a:rPr>
              <a:t>Los recursos podrán fundarse tanto en razones vinculadas a la legitimidad, como a la oportunidad, mérito o conveniencia del acto impugnado o al interés público)</a:t>
            </a:r>
            <a:r>
              <a:rPr lang="es-ES" altLang="es-AR" sz="2800" dirty="0"/>
              <a:t/>
            </a:r>
            <a:br>
              <a:rPr lang="es-ES" altLang="es-AR" sz="2800" dirty="0"/>
            </a:br>
            <a:r>
              <a:rPr lang="es-ES" altLang="es-AR" sz="2800" dirty="0"/>
              <a:t/>
            </a:r>
            <a:br>
              <a:rPr lang="es-ES" altLang="es-AR" sz="2800" dirty="0"/>
            </a:br>
            <a:r>
              <a:rPr lang="es-AR" altLang="es-AR" sz="2800" dirty="0"/>
              <a:t>- Alzada contra actos de entes creados por ley, solo legitimidad (art. 97 RNLPA)</a:t>
            </a:r>
            <a:endParaRPr lang="es-AR" altLang="es-AR" sz="2800" dirty="0">
              <a:cs typeface="Calibri"/>
            </a:endParaRPr>
          </a:p>
        </p:txBody>
      </p:sp>
    </p:spTree>
    <p:extLst>
      <p:ext uri="{BB962C8B-B14F-4D97-AF65-F5344CB8AC3E}">
        <p14:creationId xmlns:p14="http://schemas.microsoft.com/office/powerpoint/2010/main" val="57191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a:extLst>
              <a:ext uri="{FF2B5EF4-FFF2-40B4-BE49-F238E27FC236}">
                <a16:creationId xmlns:a16="http://schemas.microsoft.com/office/drawing/2014/main" id="{611DB0B7-06A5-67AF-ED3E-A3523BD2E984}"/>
              </a:ext>
            </a:extLst>
          </p:cNvPr>
          <p:cNvSpPr/>
          <p:nvPr/>
        </p:nvSpPr>
        <p:spPr>
          <a:xfrm>
            <a:off x="980018" y="4355047"/>
            <a:ext cx="1792309" cy="170645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74" name="1 Título">
            <a:extLst>
              <a:ext uri="{FF2B5EF4-FFF2-40B4-BE49-F238E27FC236}">
                <a16:creationId xmlns:a16="http://schemas.microsoft.com/office/drawing/2014/main" id="{D6448F20-B83A-32A8-BEB0-1C2B420D18FF}"/>
              </a:ext>
            </a:extLst>
          </p:cNvPr>
          <p:cNvSpPr>
            <a:spLocks noGrp="1"/>
          </p:cNvSpPr>
          <p:nvPr>
            <p:ph type="title"/>
          </p:nvPr>
        </p:nvSpPr>
        <p:spPr>
          <a:xfrm>
            <a:off x="2729" y="44450"/>
            <a:ext cx="12188645" cy="6769100"/>
          </a:xfrm>
        </p:spPr>
        <p:txBody>
          <a:bodyPr/>
          <a:lstStyle/>
          <a:p>
            <a:pPr algn="l"/>
            <a:r>
              <a:rPr lang="es-AR" altLang="es-AR" sz="2800" b="1" dirty="0"/>
              <a:t>Principio de legalidad general</a:t>
            </a:r>
            <a:r>
              <a:rPr lang="es-AR" altLang="es-AR" sz="2800" dirty="0"/>
              <a:t>:</a:t>
            </a:r>
            <a:br>
              <a:rPr lang="es-AR" altLang="es-AR" sz="2800" dirty="0"/>
            </a:br>
            <a:r>
              <a:rPr lang="es-AR" altLang="es-AR" sz="2800" dirty="0"/>
              <a:t/>
            </a:r>
            <a:br>
              <a:rPr lang="es-AR" altLang="es-AR" sz="2800" dirty="0"/>
            </a:br>
            <a:r>
              <a:rPr lang="es-AR" altLang="es-AR" sz="2800" dirty="0"/>
              <a:t>CN + Tratados + ley 19 CN + (14 CN + 28 CN)</a:t>
            </a:r>
            <a:br>
              <a:rPr lang="es-AR" altLang="es-AR" sz="2800" dirty="0"/>
            </a:br>
            <a:r>
              <a:rPr lang="es-AR" altLang="es-AR" sz="2800" dirty="0"/>
              <a:t>                                        =</a:t>
            </a:r>
            <a:br>
              <a:rPr lang="es-AR" altLang="es-AR" sz="2800" dirty="0"/>
            </a:br>
            <a:r>
              <a:rPr lang="es-AR" altLang="es-AR" sz="2800" dirty="0"/>
              <a:t>Legalidad formal y material = legitimidad</a:t>
            </a:r>
            <a:br>
              <a:rPr lang="es-AR" altLang="es-AR" sz="2800" dirty="0"/>
            </a:br>
            <a:r>
              <a:rPr lang="es-AR" altLang="es-AR" sz="2800" dirty="0"/>
              <a:t/>
            </a:r>
            <a:br>
              <a:rPr lang="es-AR" altLang="es-AR" sz="2800" dirty="0"/>
            </a:br>
            <a:r>
              <a:rPr lang="es-AR" altLang="es-AR" sz="2800" dirty="0"/>
              <a:t/>
            </a:r>
            <a:br>
              <a:rPr lang="es-AR" altLang="es-AR" sz="2800" dirty="0"/>
            </a:br>
            <a:r>
              <a:rPr lang="es-AR" altLang="es-AR" sz="2800" dirty="0">
                <a:cs typeface="Calibri"/>
              </a:rPr>
              <a:t>                   PEN             </a:t>
            </a:r>
          </a:p>
        </p:txBody>
      </p:sp>
    </p:spTree>
    <p:extLst>
      <p:ext uri="{BB962C8B-B14F-4D97-AF65-F5344CB8AC3E}">
        <p14:creationId xmlns:p14="http://schemas.microsoft.com/office/powerpoint/2010/main" val="607817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a:extLst>
              <a:ext uri="{FF2B5EF4-FFF2-40B4-BE49-F238E27FC236}">
                <a16:creationId xmlns:a16="http://schemas.microsoft.com/office/drawing/2014/main" id="{BF5AAB47-D90F-D42F-16F4-2C2952E2EE49}"/>
              </a:ext>
            </a:extLst>
          </p:cNvPr>
          <p:cNvSpPr>
            <a:spLocks noGrp="1"/>
          </p:cNvSpPr>
          <p:nvPr>
            <p:ph type="title"/>
          </p:nvPr>
        </p:nvSpPr>
        <p:spPr>
          <a:xfrm>
            <a:off x="39077" y="0"/>
            <a:ext cx="12152923" cy="6813550"/>
          </a:xfrm>
        </p:spPr>
        <p:txBody>
          <a:bodyPr/>
          <a:lstStyle/>
          <a:p>
            <a:pPr eaLnBrk="1" hangingPunct="1"/>
            <a:r>
              <a:rPr lang="es-ES" altLang="es-AR" sz="3200" dirty="0"/>
              <a:t>AP ¿CONTROL DE LEGALIDAD PREVENTIVO Y POSTERIOR DE SU OBRAR?</a:t>
            </a:r>
            <a:r>
              <a:rPr lang="es-ES" altLang="es-AR" sz="3200" dirty="0">
                <a:cs typeface="Calibri"/>
              </a:rPr>
              <a:t/>
            </a:r>
            <a:br>
              <a:rPr lang="es-ES" altLang="es-AR" sz="3200" dirty="0">
                <a:cs typeface="Calibri"/>
              </a:rPr>
            </a:br>
            <a:r>
              <a:rPr lang="es-ES" altLang="es-AR" sz="3200" dirty="0">
                <a:cs typeface="Calibri"/>
              </a:rPr>
              <a:t>SÍ</a:t>
            </a:r>
            <a:r>
              <a:rPr lang="es-ES" altLang="es-AR" sz="3200" dirty="0"/>
              <a:t/>
            </a:r>
            <a:br>
              <a:rPr lang="es-ES" altLang="es-AR" sz="3200" dirty="0"/>
            </a:br>
            <a:r>
              <a:rPr lang="es-ES" altLang="es-AR" sz="3200" dirty="0"/>
              <a:t/>
            </a:r>
            <a:br>
              <a:rPr lang="es-ES" altLang="es-AR" sz="3200" dirty="0"/>
            </a:br>
            <a:r>
              <a:rPr lang="es-ES" altLang="es-AR" sz="3200" dirty="0"/>
              <a:t>¿Y DE CONSTITUCIONALIDAD?</a:t>
            </a:r>
            <a:endParaRPr lang="es-AR" altLang="es-AR" sz="3200" dirty="0"/>
          </a:p>
        </p:txBody>
      </p:sp>
    </p:spTree>
    <p:extLst>
      <p:ext uri="{BB962C8B-B14F-4D97-AF65-F5344CB8AC3E}">
        <p14:creationId xmlns:p14="http://schemas.microsoft.com/office/powerpoint/2010/main" val="652366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B01F02-E1E2-9293-A5BF-71142195FCF5}"/>
              </a:ext>
            </a:extLst>
          </p:cNvPr>
          <p:cNvSpPr>
            <a:spLocks noGrp="1"/>
          </p:cNvSpPr>
          <p:nvPr>
            <p:ph type="title"/>
          </p:nvPr>
        </p:nvSpPr>
        <p:spPr>
          <a:xfrm>
            <a:off x="62524" y="1100"/>
            <a:ext cx="12047414" cy="6857999"/>
          </a:xfrm>
        </p:spPr>
        <p:txBody>
          <a:bodyPr/>
          <a:lstStyle/>
          <a:p>
            <a:r>
              <a:rPr lang="es-ES" sz="2800" dirty="0">
                <a:cs typeface="Calibri"/>
              </a:rPr>
              <a:t>CSJN: "SAN MARTÍN DEL TABACAL C/SALTA" (1967); "MENDOZA" (1977);  "TRABAJADORES DE LA INDUSTRIA DE LA ALIMENTACIÓN" (1996)</a:t>
            </a:r>
            <a:br>
              <a:rPr lang="es-ES" sz="2800" dirty="0">
                <a:cs typeface="Calibri"/>
              </a:rPr>
            </a:br>
            <a:r>
              <a:rPr lang="es-ES" sz="2800" dirty="0">
                <a:cs typeface="Calibri"/>
              </a:rPr>
              <a:t/>
            </a:r>
            <a:br>
              <a:rPr lang="es-ES" sz="2800" dirty="0">
                <a:cs typeface="Calibri"/>
              </a:rPr>
            </a:br>
            <a:r>
              <a:rPr lang="es-ES" sz="2800" dirty="0">
                <a:cs typeface="Calibri"/>
              </a:rPr>
              <a:t>=</a:t>
            </a:r>
            <a:br>
              <a:rPr lang="es-ES" sz="2800" dirty="0">
                <a:cs typeface="Calibri"/>
              </a:rPr>
            </a:br>
            <a:r>
              <a:rPr lang="es-ES" sz="2800" dirty="0">
                <a:cs typeface="Calibri"/>
              </a:rPr>
              <a:t/>
            </a:r>
            <a:br>
              <a:rPr lang="es-ES" sz="2800" dirty="0">
                <a:cs typeface="Calibri"/>
              </a:rPr>
            </a:br>
            <a:r>
              <a:rPr lang="es-ES" sz="2800" dirty="0">
                <a:cs typeface="Calibri"/>
              </a:rPr>
              <a:t>PJ ÚNICA INSTANCIA PARA EL CUESTIONAMIENTO DE UNA LEY</a:t>
            </a:r>
          </a:p>
        </p:txBody>
      </p:sp>
    </p:spTree>
    <p:extLst>
      <p:ext uri="{BB962C8B-B14F-4D97-AF65-F5344CB8AC3E}">
        <p14:creationId xmlns:p14="http://schemas.microsoft.com/office/powerpoint/2010/main" val="3907272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a:extLst>
              <a:ext uri="{FF2B5EF4-FFF2-40B4-BE49-F238E27FC236}">
                <a16:creationId xmlns:a16="http://schemas.microsoft.com/office/drawing/2014/main" id="{80657875-E952-25A2-D990-4E2A2863F0F0}"/>
              </a:ext>
            </a:extLst>
          </p:cNvPr>
          <p:cNvSpPr>
            <a:spLocks noGrp="1"/>
          </p:cNvSpPr>
          <p:nvPr>
            <p:ph type="title"/>
          </p:nvPr>
        </p:nvSpPr>
        <p:spPr>
          <a:xfrm>
            <a:off x="0" y="0"/>
            <a:ext cx="12133384" cy="6858000"/>
          </a:xfrm>
        </p:spPr>
        <p:txBody>
          <a:bodyPr/>
          <a:lstStyle/>
          <a:p>
            <a:pPr algn="l"/>
            <a:r>
              <a:rPr lang="es-AR" altLang="es-AR" sz="2800" dirty="0"/>
              <a:t>CSJN: </a:t>
            </a:r>
            <a:br>
              <a:rPr lang="es-AR" altLang="es-AR" sz="2800" dirty="0"/>
            </a:br>
            <a:r>
              <a:rPr lang="es-AR" altLang="es-AR" sz="2800" dirty="0"/>
              <a:t>“…cualesquiera sean las facultades que corresponde reconocer al poder administrador para dejar sin efecto actos contrarios a las leyes, no cabe –sin embargo- admitir que sea de su resorte el declarar la inconstitucionalidad de éstas. </a:t>
            </a:r>
            <a:r>
              <a:rPr lang="es-AR" altLang="es-AR" sz="2800" dirty="0">
                <a:cs typeface="Calibri"/>
              </a:rPr>
              <a:t/>
            </a:r>
            <a:br>
              <a:rPr lang="es-AR" altLang="es-AR" sz="2800" dirty="0">
                <a:cs typeface="Calibri"/>
              </a:rPr>
            </a:br>
            <a:r>
              <a:rPr lang="es-AR" altLang="es-AR" sz="2800" dirty="0"/>
              <a:t>Ello así porque aceptar semejante tesis importaría desconocer que </a:t>
            </a:r>
            <a:r>
              <a:rPr lang="es-AR" altLang="es-AR" sz="2800" dirty="0">
                <a:solidFill>
                  <a:srgbClr val="FF0000"/>
                </a:solidFill>
              </a:rPr>
              <a:t>el PJ es, en última instancia, el único habilitado para juzgar la validez de las normas dictadas por el órgano legislativo</a:t>
            </a:r>
            <a:r>
              <a:rPr lang="es-AR" altLang="es-AR" sz="2800" dirty="0"/>
              <a:t> y admitir, en consecuencia, la posibilidad de que el poder pueda residir y concentrarse en una sola sede”</a:t>
            </a:r>
            <a:endParaRPr lang="es-AR" altLang="es-AR" sz="2800" dirty="0">
              <a:cs typeface="Calibri"/>
            </a:endParaRPr>
          </a:p>
        </p:txBody>
      </p:sp>
    </p:spTree>
    <p:extLst>
      <p:ext uri="{BB962C8B-B14F-4D97-AF65-F5344CB8AC3E}">
        <p14:creationId xmlns:p14="http://schemas.microsoft.com/office/powerpoint/2010/main" val="2862800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C9590E-1102-4E62-969D-16F0E537FA65}"/>
              </a:ext>
            </a:extLst>
          </p:cNvPr>
          <p:cNvSpPr>
            <a:spLocks noGrp="1"/>
          </p:cNvSpPr>
          <p:nvPr>
            <p:ph type="title"/>
          </p:nvPr>
        </p:nvSpPr>
        <p:spPr>
          <a:xfrm>
            <a:off x="0" y="0"/>
            <a:ext cx="12192000" cy="6858000"/>
          </a:xfrm>
        </p:spPr>
        <p:txBody>
          <a:bodyPr/>
          <a:lstStyle/>
          <a:p>
            <a:pPr algn="l"/>
            <a:r>
              <a:rPr lang="es-ES" sz="2400" dirty="0"/>
              <a:t>También con respecto al PL:</a:t>
            </a:r>
            <a:br>
              <a:rPr lang="es-ES" sz="2400" dirty="0"/>
            </a:br>
            <a:r>
              <a:rPr lang="es-ES" sz="2400" dirty="0"/>
              <a:t>“Simón” (2005):</a:t>
            </a:r>
            <a:br>
              <a:rPr lang="es-ES" sz="2400" dirty="0"/>
            </a:br>
            <a:r>
              <a:rPr lang="es-ES" sz="2400" dirty="0"/>
              <a:t>Sin perjuicio de lo indicado precedentemente, considerada la ley 25.779 desde una perspectiva estrictamente formalista, podría ser tachada de inconstitucional, en la medida en que, al declarar la nulidad insanable de una ley, viola la división de poderes, al usurpar las facultades del Poder Judicial, que es el único órgano constitucionalmente facultado para declarar nulas las leyes o cualquier acto normativo con eficacia jurídica.</a:t>
            </a:r>
          </a:p>
        </p:txBody>
      </p:sp>
    </p:spTree>
    <p:extLst>
      <p:ext uri="{BB962C8B-B14F-4D97-AF65-F5344CB8AC3E}">
        <p14:creationId xmlns:p14="http://schemas.microsoft.com/office/powerpoint/2010/main" val="1957185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F834F-7102-C2EE-71AF-2703CFB23B5E}"/>
              </a:ext>
            </a:extLst>
          </p:cNvPr>
          <p:cNvSpPr>
            <a:spLocks noGrp="1"/>
          </p:cNvSpPr>
          <p:nvPr>
            <p:ph type="title"/>
          </p:nvPr>
        </p:nvSpPr>
        <p:spPr>
          <a:xfrm>
            <a:off x="3908" y="1100"/>
            <a:ext cx="12125568" cy="6857999"/>
          </a:xfrm>
        </p:spPr>
        <p:txBody>
          <a:bodyPr/>
          <a:lstStyle/>
          <a:p>
            <a:pPr algn="l"/>
            <a:r>
              <a:rPr lang="es-ES" sz="2800" b="1" u="sng" dirty="0">
                <a:cs typeface="Calibri"/>
              </a:rPr>
              <a:t>PTN</a:t>
            </a:r>
            <a:br>
              <a:rPr lang="es-ES" sz="2800" b="1" u="sng" dirty="0">
                <a:cs typeface="Calibri"/>
              </a:rPr>
            </a:br>
            <a:r>
              <a:rPr lang="es-ES" sz="2800" dirty="0">
                <a:cs typeface="Calibri"/>
              </a:rPr>
              <a:t>ANTES Y DESPUÉS DE 1963</a:t>
            </a:r>
            <a:br>
              <a:rPr lang="es-ES" sz="2800" dirty="0">
                <a:cs typeface="Calibri"/>
              </a:rPr>
            </a:br>
            <a:r>
              <a:rPr lang="es-ES" sz="2800" dirty="0">
                <a:cs typeface="Calibri"/>
              </a:rPr>
              <a:t/>
            </a:r>
            <a:br>
              <a:rPr lang="es-ES" sz="2800" dirty="0">
                <a:cs typeface="Calibri"/>
              </a:rPr>
            </a:br>
            <a:r>
              <a:rPr lang="es-ES" sz="2800" u="sng" dirty="0">
                <a:cs typeface="Calibri"/>
              </a:rPr>
              <a:t>ANTES</a:t>
            </a:r>
            <a:r>
              <a:rPr lang="es-ES" sz="2800" dirty="0">
                <a:cs typeface="Calibri"/>
              </a:rPr>
              <a:t>: Sólo el PJ</a:t>
            </a:r>
            <a:br>
              <a:rPr lang="es-ES" sz="2800" dirty="0">
                <a:cs typeface="Calibri"/>
              </a:rPr>
            </a:br>
            <a:r>
              <a:rPr lang="es-ES" sz="2800" dirty="0">
                <a:cs typeface="Calibri"/>
              </a:rPr>
              <a:t>              PE: - veto</a:t>
            </a:r>
            <a:br>
              <a:rPr lang="es-ES" sz="2800" dirty="0">
                <a:cs typeface="Calibri"/>
              </a:rPr>
            </a:br>
            <a:r>
              <a:rPr lang="es-ES" sz="2800" dirty="0">
                <a:cs typeface="Calibri"/>
              </a:rPr>
              <a:t>                     - proyecto de ley</a:t>
            </a:r>
            <a:br>
              <a:rPr lang="es-ES" sz="2800" dirty="0">
                <a:cs typeface="Calibri"/>
              </a:rPr>
            </a:br>
            <a:r>
              <a:rPr lang="es-ES" sz="2800" dirty="0">
                <a:cs typeface="Calibri"/>
              </a:rPr>
              <a:t>                     - acción judicial</a:t>
            </a:r>
            <a:br>
              <a:rPr lang="es-ES" sz="2800" dirty="0">
                <a:cs typeface="Calibri"/>
              </a:rPr>
            </a:br>
            <a:r>
              <a:rPr lang="es-ES" sz="2800" dirty="0">
                <a:cs typeface="Calibri"/>
              </a:rPr>
              <a:t>"Es evidente que el PE no puede ni derogar las leyes ni declarar su inconstitucionalidad y está obligado a cumplirlas" (D. 78:136)</a:t>
            </a:r>
          </a:p>
        </p:txBody>
      </p:sp>
    </p:spTree>
    <p:extLst>
      <p:ext uri="{BB962C8B-B14F-4D97-AF65-F5344CB8AC3E}">
        <p14:creationId xmlns:p14="http://schemas.microsoft.com/office/powerpoint/2010/main" val="3317844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791C28-F2A6-1FEF-491D-FF933CCA5383}"/>
              </a:ext>
            </a:extLst>
          </p:cNvPr>
          <p:cNvSpPr>
            <a:spLocks noGrp="1"/>
          </p:cNvSpPr>
          <p:nvPr>
            <p:ph type="title"/>
          </p:nvPr>
        </p:nvSpPr>
        <p:spPr>
          <a:xfrm>
            <a:off x="3908" y="1100"/>
            <a:ext cx="12125568" cy="6857999"/>
          </a:xfrm>
        </p:spPr>
        <p:txBody>
          <a:bodyPr/>
          <a:lstStyle/>
          <a:p>
            <a:pPr algn="l"/>
            <a:r>
              <a:rPr lang="es-ES" sz="2800" dirty="0">
                <a:cs typeface="Calibri"/>
              </a:rPr>
              <a:t>1963: </a:t>
            </a:r>
            <a:r>
              <a:rPr lang="es-ES" sz="2800" dirty="0" err="1">
                <a:cs typeface="Calibri"/>
              </a:rPr>
              <a:t>Mariehoff</a:t>
            </a:r>
            <a:r>
              <a:rPr lang="es-ES" sz="2800" dirty="0">
                <a:cs typeface="Calibri"/>
              </a:rPr>
              <a:t/>
            </a:r>
            <a:br>
              <a:rPr lang="es-ES" sz="2800" dirty="0">
                <a:cs typeface="Calibri"/>
              </a:rPr>
            </a:br>
            <a:r>
              <a:rPr lang="es-ES" sz="2800" dirty="0">
                <a:cs typeface="Calibri"/>
              </a:rPr>
              <a:t>PE: atribuciones para no ejecutar una ley que considere inconstitucional (art. 31 CN)</a:t>
            </a:r>
            <a:br>
              <a:rPr lang="es-ES" sz="2800" dirty="0">
                <a:cs typeface="Calibri"/>
              </a:rPr>
            </a:br>
            <a:r>
              <a:rPr lang="es-ES" sz="2800" dirty="0">
                <a:cs typeface="Calibri"/>
              </a:rPr>
              <a:t/>
            </a:r>
            <a:br>
              <a:rPr lang="es-ES" sz="2800" dirty="0">
                <a:cs typeface="Calibri"/>
              </a:rPr>
            </a:br>
            <a:r>
              <a:rPr lang="es-ES" sz="2800" dirty="0">
                <a:cs typeface="Calibri"/>
              </a:rPr>
              <a:t>D. 84:192</a:t>
            </a:r>
          </a:p>
        </p:txBody>
      </p:sp>
    </p:spTree>
    <p:extLst>
      <p:ext uri="{BB962C8B-B14F-4D97-AF65-F5344CB8AC3E}">
        <p14:creationId xmlns:p14="http://schemas.microsoft.com/office/powerpoint/2010/main" val="2444943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5BB9C0BD-FA42-7D37-7204-CD07C760A4AD}"/>
              </a:ext>
            </a:extLst>
          </p:cNvPr>
          <p:cNvSpPr>
            <a:spLocks noGrp="1"/>
          </p:cNvSpPr>
          <p:nvPr>
            <p:ph type="title"/>
          </p:nvPr>
        </p:nvSpPr>
        <p:spPr>
          <a:xfrm>
            <a:off x="-3061" y="6464"/>
            <a:ext cx="12137420" cy="6662625"/>
          </a:xfrm>
          <a:solidFill>
            <a:schemeClr val="bg1"/>
          </a:solidFill>
        </p:spPr>
        <p:style>
          <a:lnRef idx="1">
            <a:schemeClr val="accent1"/>
          </a:lnRef>
          <a:fillRef idx="2">
            <a:schemeClr val="accent1"/>
          </a:fillRef>
          <a:effectRef idx="1">
            <a:schemeClr val="accent1"/>
          </a:effectRef>
          <a:fontRef idx="minor">
            <a:schemeClr val="dk1"/>
          </a:fontRef>
        </p:style>
        <p:txBody>
          <a:bodyPr rtlCol="0">
            <a:normAutofit/>
          </a:bodyPr>
          <a:lstStyle/>
          <a:p>
            <a:pPr algn="l" eaLnBrk="1" fontAlgn="auto" hangingPunct="1">
              <a:spcAft>
                <a:spcPts val="0"/>
              </a:spcAft>
              <a:defRPr/>
            </a:pPr>
            <a:r>
              <a:rPr lang="es-ES" sz="2800" dirty="0"/>
              <a:t>“…estimo que corresponde distinguir entre ‘declaración de inconstitucionalidad’ y ‘abstención de aplicar una norma considerada inconstitucional’. Así como el PE no puede declarar la inconstitucionalidad de una ley, por corresponderle esto al PJ, sí puede, en cambio, abstenerse de aplicar una ley que considere inconstitucional. </a:t>
            </a:r>
            <a:r>
              <a:rPr lang="es-ES" sz="2800" dirty="0">
                <a:solidFill>
                  <a:srgbClr val="FF0000"/>
                </a:solidFill>
              </a:rPr>
              <a:t>Es evidente que el PE tiene atribuciones para no ejecutar una ley que juzgue inconstitucional, pues, si así no lo hiciere, transgrediría el orden jerárquico normativo establecido en el art. 31 de la Constitución Nacional</a:t>
            </a:r>
            <a:r>
              <a:rPr lang="es-ES" sz="2800" dirty="0"/>
              <a:t>” (D. 84:192)</a:t>
            </a:r>
            <a:endParaRPr lang="es-AR" sz="2800">
              <a:cs typeface="Calibri"/>
            </a:endParaRPr>
          </a:p>
        </p:txBody>
      </p:sp>
    </p:spTree>
    <p:extLst>
      <p:ext uri="{BB962C8B-B14F-4D97-AF65-F5344CB8AC3E}">
        <p14:creationId xmlns:p14="http://schemas.microsoft.com/office/powerpoint/2010/main" val="2226242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E6EF4CE2-EDE1-EC20-D2BC-025C2CD2DA3C}"/>
              </a:ext>
            </a:extLst>
          </p:cNvPr>
          <p:cNvSpPr>
            <a:spLocks noGrp="1"/>
          </p:cNvSpPr>
          <p:nvPr>
            <p:ph type="title"/>
          </p:nvPr>
        </p:nvSpPr>
        <p:spPr>
          <a:xfrm>
            <a:off x="36178" y="6464"/>
            <a:ext cx="12065982" cy="6662625"/>
          </a:xfr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es-ES" sz="2800" dirty="0"/>
              <a:t>PTN 1963-2013:</a:t>
            </a:r>
            <a:br>
              <a:rPr lang="es-ES" sz="2800" dirty="0"/>
            </a:br>
            <a:r>
              <a:rPr lang="es-ES" sz="2800" dirty="0"/>
              <a:t>Doctrina MUY variable</a:t>
            </a:r>
            <a:br>
              <a:rPr lang="es-ES" sz="2800" dirty="0"/>
            </a:br>
            <a:r>
              <a:rPr lang="es-ES" sz="2800" dirty="0"/>
              <a:t/>
            </a:r>
            <a:br>
              <a:rPr lang="es-ES" sz="2800" dirty="0"/>
            </a:br>
            <a:r>
              <a:rPr lang="es-ES" sz="2800" dirty="0"/>
              <a:t>- En general acepta este control:</a:t>
            </a:r>
            <a:br>
              <a:rPr lang="es-ES" sz="2800" dirty="0"/>
            </a:br>
            <a:r>
              <a:rPr lang="es-ES" sz="2800" dirty="0"/>
              <a:t/>
            </a:r>
            <a:br>
              <a:rPr lang="es-ES" sz="2800" dirty="0"/>
            </a:br>
            <a:r>
              <a:rPr lang="es-ES" sz="2800" dirty="0"/>
              <a:t>Por manifiesta e indudable violación legislat de atribuciones PEN</a:t>
            </a:r>
            <a:br>
              <a:rPr lang="es-ES" sz="2800" dirty="0"/>
            </a:br>
            <a:r>
              <a:rPr lang="es-ES" sz="2800" dirty="0"/>
              <a:t/>
            </a:r>
            <a:br>
              <a:rPr lang="es-ES" sz="2800" dirty="0"/>
            </a:br>
            <a:r>
              <a:rPr lang="es-ES" sz="2800" dirty="0"/>
              <a:t>Si la CSJN reconoció la inconstitucionalidad (aún cdo no sean temas de atribuciones PEN)</a:t>
            </a:r>
            <a:endParaRPr lang="es-AR" sz="2800">
              <a:cs typeface="Calibri"/>
            </a:endParaRPr>
          </a:p>
        </p:txBody>
      </p:sp>
    </p:spTree>
    <p:extLst>
      <p:ext uri="{BB962C8B-B14F-4D97-AF65-F5344CB8AC3E}">
        <p14:creationId xmlns:p14="http://schemas.microsoft.com/office/powerpoint/2010/main" val="3796102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32960FAD-B375-D6D4-BDD2-D2F5373ACB91}"/>
              </a:ext>
            </a:extLst>
          </p:cNvPr>
          <p:cNvSpPr>
            <a:spLocks noGrp="1"/>
          </p:cNvSpPr>
          <p:nvPr>
            <p:ph type="title"/>
          </p:nvPr>
        </p:nvSpPr>
        <p:spPr>
          <a:xfrm>
            <a:off x="-3061" y="6464"/>
            <a:ext cx="12069336" cy="6812878"/>
          </a:xfr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oAutofit/>
          </a:bodyPr>
          <a:lstStyle/>
          <a:p>
            <a:pPr algn="l" eaLnBrk="1" fontAlgn="auto" hangingPunct="1">
              <a:spcAft>
                <a:spcPts val="0"/>
              </a:spcAft>
              <a:defRPr/>
            </a:pPr>
            <a:r>
              <a:rPr lang="es-ES" sz="2800" dirty="0"/>
              <a:t>- </a:t>
            </a:r>
            <a:r>
              <a:rPr lang="es-ES" sz="2800" dirty="0">
                <a:solidFill>
                  <a:srgbClr val="00B050"/>
                </a:solidFill>
              </a:rPr>
              <a:t>“La jerarquía de la CSJN, el carácter definitivo de sus sentencias, la armonía que debe haber entre los distintos órganos estatales y la necesidad de ahorrarle al Estado los gastos que derivarían de acciones judiciales previsiblemente desfavorables determinan la conveniencia de que la AP se atenga a los criterios del máximo Tribunal. </a:t>
            </a:r>
            <a:r>
              <a:rPr lang="es-ES" sz="2800" b="1" dirty="0">
                <a:solidFill>
                  <a:srgbClr val="00B050"/>
                </a:solidFill>
              </a:rPr>
              <a:t>Si la CSJN puede declarar la inconstitucionalidad de una ley, de un tratado internacional y hasta puede decidir la nulidad de una norma de la Constitución misma, y de tal forma imponer una regla jurídica creada por ella para el caso concreto, sobre la voluntad del PL y del propio poder constituyente, no existe inconveniente para que sus fallos posean la misma jerarquía como fuentes del derecho que aquellas normas sobre las que ejerce el control constitucional</a:t>
            </a:r>
            <a:r>
              <a:rPr lang="es-ES" sz="2800" dirty="0">
                <a:solidFill>
                  <a:srgbClr val="00B050"/>
                </a:solidFill>
              </a:rPr>
              <a:t> </a:t>
            </a:r>
            <a:r>
              <a:rPr lang="es-ES" sz="2800" dirty="0"/>
              <a:t>(D. 234:519) (año 2000)</a:t>
            </a:r>
            <a:endParaRPr lang="es-AR" sz="2800" dirty="0"/>
          </a:p>
        </p:txBody>
      </p:sp>
    </p:spTree>
    <p:extLst>
      <p:ext uri="{BB962C8B-B14F-4D97-AF65-F5344CB8AC3E}">
        <p14:creationId xmlns:p14="http://schemas.microsoft.com/office/powerpoint/2010/main" val="797653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A9A62267-8BF2-DF44-162E-03D31B07DFBB}"/>
              </a:ext>
            </a:extLst>
          </p:cNvPr>
          <p:cNvSpPr>
            <a:spLocks noGrp="1"/>
          </p:cNvSpPr>
          <p:nvPr>
            <p:ph type="title"/>
          </p:nvPr>
        </p:nvSpPr>
        <p:spPr>
          <a:xfrm>
            <a:off x="-3061" y="-4403"/>
            <a:ext cx="12158884" cy="6834476"/>
          </a:xfr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algn="l" eaLnBrk="1" fontAlgn="auto" hangingPunct="1">
              <a:spcAft>
                <a:spcPts val="0"/>
              </a:spcAft>
              <a:defRPr/>
            </a:pPr>
            <a:r>
              <a:rPr lang="es-ES" sz="2800" dirty="0"/>
              <a:t>- </a:t>
            </a:r>
            <a:r>
              <a:rPr lang="es-ES" sz="2800" dirty="0">
                <a:solidFill>
                  <a:srgbClr val="00B050"/>
                </a:solidFill>
              </a:rPr>
              <a:t>“Si bien sobre el tema en análisis no existe aún pronunciamiento de la CSJN, ante una serie de fallos confirmatorios de la inconstitucionalidad de la norma, puede preverse una suerte adversa para la AP, por lo que lo más práctico es que el PEN se dirija al PL auspiciando la derogación de la norma y además las circunstancias pueden justificar que simultáneamente se instruya a los órganos de aplicación para que, a fin de evitar los perjuicios consiguientes, se suspenda la aplicación de la ley”</a:t>
            </a:r>
            <a:r>
              <a:rPr lang="es-ES" sz="2800" dirty="0"/>
              <a:t> (D. 192:144)</a:t>
            </a:r>
            <a:r>
              <a:rPr lang="es-ES" sz="2800" dirty="0">
                <a:cs typeface="Calibri"/>
              </a:rPr>
              <a:t/>
            </a:r>
            <a:br>
              <a:rPr lang="es-ES" sz="2800" dirty="0">
                <a:cs typeface="Calibri"/>
              </a:rPr>
            </a:br>
            <a:r>
              <a:rPr lang="es-ES" sz="2800" dirty="0">
                <a:cs typeface="Calibri"/>
              </a:rPr>
              <a:t/>
            </a:r>
            <a:br>
              <a:rPr lang="es-ES" sz="2800" dirty="0">
                <a:cs typeface="Calibri"/>
              </a:rPr>
            </a:br>
            <a:r>
              <a:rPr lang="es-ES" sz="2800" dirty="0">
                <a:cs typeface="Calibri"/>
              </a:rPr>
              <a:t>- “</a:t>
            </a:r>
            <a:r>
              <a:rPr lang="es-ES" sz="2800" dirty="0">
                <a:solidFill>
                  <a:srgbClr val="00B050"/>
                </a:solidFill>
                <a:cs typeface="Calibri"/>
              </a:rPr>
              <a:t>El señalamiento de la inconstitucionalidad de una norma forma parte incuestionable de la función de control de legalidad que compete tanto a la PTN como a todo el cuerpo de abogados del Estado</a:t>
            </a:r>
            <a:r>
              <a:rPr lang="es-ES" sz="2800" dirty="0">
                <a:cs typeface="Calibri"/>
              </a:rPr>
              <a:t>” (D. 230:173).</a:t>
            </a:r>
            <a:br>
              <a:rPr lang="es-ES" sz="2800" dirty="0">
                <a:cs typeface="Calibri"/>
              </a:rPr>
            </a:br>
            <a:endParaRPr lang="es-ES" sz="2800" dirty="0">
              <a:cs typeface="Calibri"/>
            </a:endParaRPr>
          </a:p>
        </p:txBody>
      </p:sp>
    </p:spTree>
    <p:extLst>
      <p:ext uri="{BB962C8B-B14F-4D97-AF65-F5344CB8AC3E}">
        <p14:creationId xmlns:p14="http://schemas.microsoft.com/office/powerpoint/2010/main" val="167029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a:extLst>
              <a:ext uri="{FF2B5EF4-FFF2-40B4-BE49-F238E27FC236}">
                <a16:creationId xmlns:a16="http://schemas.microsoft.com/office/drawing/2014/main" id="{2EEF10A4-35C6-9DE7-9119-8C7FF5D287AC}"/>
              </a:ext>
            </a:extLst>
          </p:cNvPr>
          <p:cNvSpPr>
            <a:spLocks noGrp="1"/>
          </p:cNvSpPr>
          <p:nvPr>
            <p:ph type="title"/>
          </p:nvPr>
        </p:nvSpPr>
        <p:spPr>
          <a:xfrm>
            <a:off x="2729" y="44450"/>
            <a:ext cx="12188645" cy="6769100"/>
          </a:xfrm>
          <a:ln>
            <a:solidFill>
              <a:schemeClr val="accent1"/>
            </a:solidFill>
            <a:miter lim="800000"/>
            <a:headEnd/>
            <a:tailEnd/>
          </a:ln>
        </p:spPr>
        <p:txBody>
          <a:bodyPr/>
          <a:lstStyle/>
          <a:p>
            <a:pPr algn="l"/>
            <a:r>
              <a:rPr lang="es-AR" altLang="es-AR" sz="2800" b="1" dirty="0"/>
              <a:t>Objeto del obrar de la AP</a:t>
            </a:r>
            <a:r>
              <a:rPr lang="es-AR" altLang="es-AR" sz="2800" dirty="0"/>
              <a:t>: </a:t>
            </a:r>
            <a:br>
              <a:rPr lang="es-AR" altLang="es-AR" sz="2800" dirty="0"/>
            </a:br>
            <a:r>
              <a:rPr lang="es-ES" altLang="es-AR" sz="2800" dirty="0"/>
              <a:t>Imperio de la legalidad y bien común</a:t>
            </a:r>
            <a:r>
              <a:rPr lang="es-ES" altLang="es-AR" sz="2800" dirty="0">
                <a:cs typeface="Calibri"/>
              </a:rPr>
              <a:t/>
            </a:r>
            <a:br>
              <a:rPr lang="es-ES" altLang="es-AR" sz="2800" dirty="0">
                <a:cs typeface="Calibri"/>
              </a:rPr>
            </a:br>
            <a:r>
              <a:rPr lang="es-ES" altLang="es-AR" sz="2800" dirty="0">
                <a:cs typeface="Calibri"/>
              </a:rPr>
              <a:t/>
            </a:r>
            <a:br>
              <a:rPr lang="es-ES" altLang="es-AR" sz="2800" dirty="0">
                <a:cs typeface="Calibri"/>
              </a:rPr>
            </a:br>
            <a:r>
              <a:rPr lang="es-ES" sz="2800" dirty="0">
                <a:cs typeface="Calibri"/>
              </a:rPr>
              <a:t>Consecuencias en el procedimiento: </a:t>
            </a:r>
            <a:br>
              <a:rPr lang="es-ES" sz="2800" dirty="0">
                <a:cs typeface="Calibri"/>
              </a:rPr>
            </a:br>
            <a:r>
              <a:rPr lang="es-ES" sz="2800" dirty="0">
                <a:cs typeface="Calibri"/>
              </a:rPr>
              <a:t>- informalismo en favor del administrado</a:t>
            </a:r>
            <a:br>
              <a:rPr lang="es-ES" sz="2800" dirty="0">
                <a:cs typeface="Calibri"/>
              </a:rPr>
            </a:br>
            <a:r>
              <a:rPr lang="es-ES" sz="2800" dirty="0">
                <a:cs typeface="Calibri"/>
              </a:rPr>
              <a:t>- impulso de oficio</a:t>
            </a:r>
            <a:br>
              <a:rPr lang="es-ES" sz="2800" dirty="0">
                <a:cs typeface="Calibri"/>
              </a:rPr>
            </a:br>
            <a:r>
              <a:rPr lang="es-ES" sz="2800" dirty="0">
                <a:cs typeface="Calibri"/>
              </a:rPr>
              <a:t>- búsqueda de la verdad material, etc.</a:t>
            </a:r>
            <a:br>
              <a:rPr lang="es-ES" sz="2800" dirty="0">
                <a:cs typeface="Calibri"/>
              </a:rPr>
            </a:br>
            <a:r>
              <a:rPr lang="es-ES" sz="2800" dirty="0">
                <a:cs typeface="Calibri"/>
              </a:rPr>
              <a:t/>
            </a:r>
            <a:br>
              <a:rPr lang="es-ES" sz="2800" dirty="0">
                <a:cs typeface="Calibri"/>
              </a:rPr>
            </a:br>
            <a:r>
              <a:rPr lang="es-ES" sz="2800" dirty="0">
                <a:cs typeface="Calibri"/>
              </a:rPr>
              <a:t>Obrar de la AP x AA                   </a:t>
            </a:r>
            <a:r>
              <a:rPr lang="es-ES" sz="2800" dirty="0" err="1">
                <a:cs typeface="Calibri"/>
              </a:rPr>
              <a:t>AA</a:t>
            </a:r>
            <a:r>
              <a:rPr lang="es-ES" sz="2800" dirty="0">
                <a:cs typeface="Calibri"/>
              </a:rPr>
              <a:t> y legitimidad</a:t>
            </a:r>
            <a:br>
              <a:rPr lang="es-ES" sz="2800" dirty="0">
                <a:cs typeface="Calibri"/>
              </a:rPr>
            </a:br>
            <a:r>
              <a:rPr lang="es-ES" sz="2800" dirty="0">
                <a:cs typeface="Calibri"/>
              </a:rPr>
              <a:t/>
            </a:r>
            <a:br>
              <a:rPr lang="es-ES" sz="2800" dirty="0">
                <a:cs typeface="Calibri"/>
              </a:rPr>
            </a:br>
            <a:r>
              <a:rPr lang="es-ES" sz="2800" dirty="0">
                <a:highlight>
                  <a:srgbClr val="00FFFF"/>
                </a:highlight>
                <a:cs typeface="Calibri"/>
              </a:rPr>
              <a:t>PTN</a:t>
            </a:r>
            <a:r>
              <a:rPr lang="es-ES" sz="2800" dirty="0">
                <a:cs typeface="Calibri"/>
              </a:rPr>
              <a:t>: </a:t>
            </a:r>
            <a:r>
              <a:rPr lang="es-ES" altLang="es-AR" sz="2800" dirty="0"/>
              <a:t/>
            </a:r>
            <a:br>
              <a:rPr lang="es-ES" altLang="es-AR" sz="2800" dirty="0"/>
            </a:br>
            <a:r>
              <a:rPr lang="es-ES" altLang="es-AR" sz="2800" dirty="0">
                <a:highlight>
                  <a:srgbClr val="FFFF00"/>
                </a:highlight>
              </a:rPr>
              <a:t>El acto administrativo es arreglado a Derecho cuando tiene fundamento de legalidad y, al propio tiempo, fundamento de razonabilidad (D. 231:338)</a:t>
            </a:r>
          </a:p>
        </p:txBody>
      </p:sp>
      <p:sp>
        <p:nvSpPr>
          <p:cNvPr id="2" name="Flecha: a la derecha 1">
            <a:extLst>
              <a:ext uri="{FF2B5EF4-FFF2-40B4-BE49-F238E27FC236}">
                <a16:creationId xmlns:a16="http://schemas.microsoft.com/office/drawing/2014/main" id="{6E3A4B68-5B5C-4F5A-91EA-0A2056EDD588}"/>
              </a:ext>
            </a:extLst>
          </p:cNvPr>
          <p:cNvSpPr/>
          <p:nvPr/>
        </p:nvSpPr>
        <p:spPr>
          <a:xfrm>
            <a:off x="3295291" y="4192439"/>
            <a:ext cx="759124" cy="21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76112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F310BD2B-B8BF-A11E-651B-7650E5D81C42}"/>
              </a:ext>
            </a:extLst>
          </p:cNvPr>
          <p:cNvSpPr>
            <a:spLocks noGrp="1"/>
          </p:cNvSpPr>
          <p:nvPr>
            <p:ph type="title"/>
          </p:nvPr>
        </p:nvSpPr>
        <p:spPr>
          <a:xfrm>
            <a:off x="3980" y="-4268"/>
            <a:ext cx="12115956" cy="6866540"/>
          </a:xfr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oAutofit/>
          </a:bodyPr>
          <a:lstStyle/>
          <a:p>
            <a:pPr algn="l" eaLnBrk="1" fontAlgn="auto" hangingPunct="1">
              <a:spcAft>
                <a:spcPts val="0"/>
              </a:spcAft>
              <a:defRPr/>
            </a:pPr>
            <a:r>
              <a:rPr lang="es-ES" sz="2800" dirty="0"/>
              <a:t>- </a:t>
            </a:r>
            <a:r>
              <a:rPr lang="es-ES" sz="2800" dirty="0">
                <a:solidFill>
                  <a:srgbClr val="FF0000"/>
                </a:solidFill>
              </a:rPr>
              <a:t>“Aún ante una declaración de inconstitucionalidad por parte de la CSJN, corresponde señalar que en el sistema argentino las sentencias que dictan los jueces </a:t>
            </a:r>
            <a:r>
              <a:rPr lang="es-ES" sz="2800" b="1" dirty="0">
                <a:solidFill>
                  <a:srgbClr val="FF0000"/>
                </a:solidFill>
              </a:rPr>
              <a:t>carecen de efecto erga omnes, por lo que la declaración de invalidez constitucional no supone la derogación de una ley sino tan sólo la imposibilidad de aplicarla al caso concreto</a:t>
            </a:r>
            <a:r>
              <a:rPr lang="es-ES" sz="2800" dirty="0">
                <a:solidFill>
                  <a:srgbClr val="FF0000"/>
                </a:solidFill>
              </a:rPr>
              <a:t>. Y a tenor del principio de división de poderes, cualesquiera que sean las atribuciones del PE para dejar sin efecto actos contrarios a las leyes, no le corresponde pronunciarse sobre la inconstitucionalidad de ellas, por revestir ese control de constitucionalidad una facultad privativa del PJ. Así la </a:t>
            </a:r>
            <a:r>
              <a:rPr lang="es-ES" sz="2800" b="1" dirty="0">
                <a:solidFill>
                  <a:srgbClr val="FF0000"/>
                </a:solidFill>
              </a:rPr>
              <a:t>AP encuentra una valla imposible de sortear a la hora de resolver sobre la legitimidad de normas reglamentarias que han sido dictadas partiéndose de la constitucionalidad de una norma legal cuyo control en tal sentido no le compete</a:t>
            </a:r>
            <a:r>
              <a:rPr lang="es-ES" sz="2800" dirty="0">
                <a:solidFill>
                  <a:srgbClr val="FF0000"/>
                </a:solidFill>
              </a:rPr>
              <a:t>”</a:t>
            </a:r>
            <a:r>
              <a:rPr lang="es-ES" sz="2800" dirty="0"/>
              <a:t> (D. 262:176) (año 2007)</a:t>
            </a:r>
            <a:endParaRPr lang="es-AR" sz="2800" dirty="0">
              <a:cs typeface="Calibri"/>
            </a:endParaRPr>
          </a:p>
        </p:txBody>
      </p:sp>
    </p:spTree>
    <p:extLst>
      <p:ext uri="{BB962C8B-B14F-4D97-AF65-F5344CB8AC3E}">
        <p14:creationId xmlns:p14="http://schemas.microsoft.com/office/powerpoint/2010/main" val="2332114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a:extLst>
              <a:ext uri="{FF2B5EF4-FFF2-40B4-BE49-F238E27FC236}">
                <a16:creationId xmlns:a16="http://schemas.microsoft.com/office/drawing/2014/main" id="{AFC6EBD0-F17D-3188-4696-271BECB0113B}"/>
              </a:ext>
            </a:extLst>
          </p:cNvPr>
          <p:cNvSpPr>
            <a:spLocks noGrp="1"/>
          </p:cNvSpPr>
          <p:nvPr>
            <p:ph type="title"/>
          </p:nvPr>
        </p:nvSpPr>
        <p:spPr>
          <a:xfrm>
            <a:off x="0" y="0"/>
            <a:ext cx="12192000" cy="6858000"/>
          </a:xfrm>
        </p:spPr>
        <p:txBody>
          <a:bodyPr/>
          <a:lstStyle/>
          <a:p>
            <a:pPr algn="l"/>
            <a:r>
              <a:rPr lang="es-ES" altLang="en-US" sz="2800" dirty="0">
                <a:solidFill>
                  <a:srgbClr val="00B050"/>
                </a:solidFill>
              </a:rPr>
              <a:t>El artículo 38 de la Ley Marco de Regulación de Empleo Público Nacional, aprobada por la Ley </a:t>
            </a:r>
            <a:r>
              <a:rPr lang="es-ES" altLang="en-US" sz="2800" err="1">
                <a:solidFill>
                  <a:srgbClr val="00B050"/>
                </a:solidFill>
              </a:rPr>
              <a:t>N.°</a:t>
            </a:r>
            <a:r>
              <a:rPr lang="es-ES" altLang="en-US" sz="2800" dirty="0">
                <a:solidFill>
                  <a:srgbClr val="00B050"/>
                </a:solidFill>
              </a:rPr>
              <a:t> 25.164, </a:t>
            </a:r>
            <a:r>
              <a:rPr lang="es-ES" altLang="en-US" sz="2800" b="1" dirty="0">
                <a:solidFill>
                  <a:srgbClr val="00B050"/>
                </a:solidFill>
              </a:rPr>
              <a:t>es inconstitucional</a:t>
            </a:r>
            <a:r>
              <a:rPr lang="es-ES" altLang="en-US" sz="2800" dirty="0">
                <a:solidFill>
                  <a:srgbClr val="00B050"/>
                </a:solidFill>
              </a:rPr>
              <a:t>, en razón de que cercena la potestad disciplinaria de la Administración Pública Nacional hasta casi extinguirla, impidiéndole al Poder Ejecutivo Nacional ejercer su facultad constitucional de remover a sus empleados, y no reglamenta razonablemente el derecho de defensa de los agentes públicos. Por ello, </a:t>
            </a:r>
            <a:r>
              <a:rPr lang="es-ES" altLang="en-US" sz="2800" b="1" dirty="0">
                <a:solidFill>
                  <a:srgbClr val="00B050"/>
                </a:solidFill>
              </a:rPr>
              <a:t>el Poder Ejecutivo Nacional y la Administración Pública Nacional deben abstenerse de aplicar dicho artículo</a:t>
            </a:r>
            <a:r>
              <a:rPr lang="es-ES" altLang="en-US" sz="2800" dirty="0">
                <a:solidFill>
                  <a:srgbClr val="00B050"/>
                </a:solidFill>
              </a:rPr>
              <a:t>. La misma inaplicabilidad le cabe, por idénticos motivos, a la segunda oración del último párrafo del artículo 38 de la Reglamentación de la Ley Marco </a:t>
            </a:r>
            <a:r>
              <a:rPr lang="es-ES" altLang="en-US" sz="2800" dirty="0"/>
              <a:t>(293:205 – Año 2015)</a:t>
            </a:r>
            <a:endParaRPr lang="es-AR" altLang="en-US" sz="2800" dirty="0">
              <a:solidFill>
                <a:srgbClr val="00B050"/>
              </a:solidFill>
            </a:endParaRPr>
          </a:p>
        </p:txBody>
      </p:sp>
    </p:spTree>
    <p:extLst>
      <p:ext uri="{BB962C8B-B14F-4D97-AF65-F5344CB8AC3E}">
        <p14:creationId xmlns:p14="http://schemas.microsoft.com/office/powerpoint/2010/main" val="1602796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Título">
            <a:extLst>
              <a:ext uri="{FF2B5EF4-FFF2-40B4-BE49-F238E27FC236}">
                <a16:creationId xmlns:a16="http://schemas.microsoft.com/office/drawing/2014/main" id="{A35EA362-6F0A-41D4-176B-6AC2C074EBAA}"/>
              </a:ext>
            </a:extLst>
          </p:cNvPr>
          <p:cNvSpPr>
            <a:spLocks noGrp="1"/>
          </p:cNvSpPr>
          <p:nvPr>
            <p:ph type="title"/>
          </p:nvPr>
        </p:nvSpPr>
        <p:spPr>
          <a:xfrm>
            <a:off x="0" y="0"/>
            <a:ext cx="12192000" cy="6858000"/>
          </a:xfrm>
        </p:spPr>
        <p:txBody>
          <a:bodyPr/>
          <a:lstStyle/>
          <a:p>
            <a:pPr algn="l"/>
            <a:r>
              <a:rPr lang="es-ES" altLang="en-US" sz="2800" dirty="0">
                <a:solidFill>
                  <a:srgbClr val="FF0000"/>
                </a:solidFill>
              </a:rPr>
              <a:t>El Poder Ejecutivo no puede extender la decisión judicial a otro caso con el que existan diferencias, aun cuando entienda que estas no son jurídicamente relevantes. La diferencia entre un supuesto y otro quizá pueda ser sutil, pero no por ello resulta intrascendente. </a:t>
            </a:r>
            <a:r>
              <a:rPr lang="es-ES" altLang="en-US" sz="2800" b="1" dirty="0">
                <a:solidFill>
                  <a:srgbClr val="FF0000"/>
                </a:solidFill>
              </a:rPr>
              <a:t>El Ejecutivo no puede trasladar la doctrina de un caso judicial a otro parecido para prescindir del mandato legal. Ello es así porque, como principio, no corresponde a esta rama del gobierno declarar la inconstitucionalidad de las leyes, aun si hubiere argumentos sólidos contra la validez de la norma impugnada</a:t>
            </a:r>
            <a:r>
              <a:rPr lang="es-ES" altLang="en-US" sz="2800" dirty="0">
                <a:solidFill>
                  <a:srgbClr val="FF0000"/>
                </a:solidFill>
              </a:rPr>
              <a:t>. En suma, si existen matices entre el caso decidido por la Corte y el que le toca resolver a la Administración, la evaluación de la trascendencia jurídica de esas diferencias –a los efectos de una tacha de inconstitucionalidad– es resorte del Poder Judicial </a:t>
            </a:r>
            <a:endParaRPr lang="es-AR" altLang="en-US" sz="2800"/>
          </a:p>
        </p:txBody>
      </p:sp>
      <p:cxnSp>
        <p:nvCxnSpPr>
          <p:cNvPr id="4" name="3 Conector recto de flecha">
            <a:extLst>
              <a:ext uri="{FF2B5EF4-FFF2-40B4-BE49-F238E27FC236}">
                <a16:creationId xmlns:a16="http://schemas.microsoft.com/office/drawing/2014/main" id="{42AE7849-6DCB-626F-5015-B6156BDCC0C6}"/>
              </a:ext>
            </a:extLst>
          </p:cNvPr>
          <p:cNvCxnSpPr/>
          <p:nvPr/>
        </p:nvCxnSpPr>
        <p:spPr>
          <a:xfrm>
            <a:off x="9191625" y="6453188"/>
            <a:ext cx="1296988" cy="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8588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a:extLst>
              <a:ext uri="{FF2B5EF4-FFF2-40B4-BE49-F238E27FC236}">
                <a16:creationId xmlns:a16="http://schemas.microsoft.com/office/drawing/2014/main" id="{EC70F442-9EE1-EC78-D3E3-33D440FB4D17}"/>
              </a:ext>
            </a:extLst>
          </p:cNvPr>
          <p:cNvSpPr>
            <a:spLocks noGrp="1"/>
          </p:cNvSpPr>
          <p:nvPr>
            <p:ph type="title"/>
          </p:nvPr>
        </p:nvSpPr>
        <p:spPr>
          <a:xfrm>
            <a:off x="0" y="0"/>
            <a:ext cx="12192000" cy="6858000"/>
          </a:xfrm>
        </p:spPr>
        <p:txBody>
          <a:bodyPr/>
          <a:lstStyle/>
          <a:p>
            <a:pPr algn="l"/>
            <a:r>
              <a:rPr lang="es-ES" altLang="en-US" sz="2800" dirty="0">
                <a:solidFill>
                  <a:srgbClr val="FF0000"/>
                </a:solidFill>
              </a:rPr>
              <a:t>Los casos a resolver nunca son idénticos y, en consecuencia, la posibilidad de que el Poder Ejecutivo se aparte de las prescripciones de la ley a partir de un precedente judicial </a:t>
            </a:r>
            <a:r>
              <a:rPr lang="es-ES" altLang="en-US" sz="2800" b="1" dirty="0">
                <a:solidFill>
                  <a:srgbClr val="FF0000"/>
                </a:solidFill>
              </a:rPr>
              <a:t>resulta prácticamente nula</a:t>
            </a:r>
            <a:r>
              <a:rPr lang="es-ES" altLang="en-US" sz="2800" dirty="0">
                <a:solidFill>
                  <a:srgbClr val="FF0000"/>
                </a:solidFill>
              </a:rPr>
              <a:t>.</a:t>
            </a:r>
            <a:r>
              <a:rPr lang="es-ES" altLang="en-US" sz="2800" dirty="0"/>
              <a:t/>
            </a:r>
            <a:br>
              <a:rPr lang="es-ES" altLang="en-US" sz="2800" dirty="0"/>
            </a:br>
            <a:r>
              <a:rPr lang="es-ES" altLang="en-US" sz="2800" dirty="0">
                <a:solidFill>
                  <a:srgbClr val="FF0000"/>
                </a:solidFill>
              </a:rPr>
              <a:t>Por otra parte, corresponde evaluar con criterio estricto la concurrencia de las condiciones que permiten a la Administración valerse de la declaración judicial de inconstitucionalidad de una ley, cuando la Corte Suprema no ha atribuido a ese pronunciamiento alcance erga omnes </a:t>
            </a:r>
            <a:r>
              <a:rPr lang="es-ES" altLang="en-US" sz="2800" dirty="0"/>
              <a:t>(300:158 – Año 2017)</a:t>
            </a:r>
            <a:endParaRPr lang="es-ES" altLang="en-US" sz="2800" dirty="0">
              <a:cs typeface="Calibri"/>
            </a:endParaRPr>
          </a:p>
        </p:txBody>
      </p:sp>
    </p:spTree>
    <p:extLst>
      <p:ext uri="{BB962C8B-B14F-4D97-AF65-F5344CB8AC3E}">
        <p14:creationId xmlns:p14="http://schemas.microsoft.com/office/powerpoint/2010/main" val="2372762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7E6E63F3-3E99-F667-D57D-9EC548C2F059}"/>
              </a:ext>
            </a:extLst>
          </p:cNvPr>
          <p:cNvSpPr>
            <a:spLocks noGrp="1"/>
          </p:cNvSpPr>
          <p:nvPr>
            <p:ph type="title"/>
          </p:nvPr>
        </p:nvSpPr>
        <p:spPr>
          <a:xfrm>
            <a:off x="3980" y="49393"/>
            <a:ext cx="12130378" cy="6812879"/>
          </a:xfr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es-ES" sz="2800" dirty="0" err="1"/>
              <a:t>CorteIDH</a:t>
            </a:r>
            <a:r>
              <a:rPr lang="es-ES" sz="2800" dirty="0"/>
              <a:t/>
            </a:r>
            <a:br>
              <a:rPr lang="es-ES" sz="2800" dirty="0"/>
            </a:br>
            <a:r>
              <a:rPr lang="es-ES" sz="2800" dirty="0"/>
              <a:t/>
            </a:r>
            <a:br>
              <a:rPr lang="es-ES" sz="2800" dirty="0"/>
            </a:br>
            <a:r>
              <a:rPr lang="es-ES" sz="2800" dirty="0"/>
              <a:t>- CONTROL DE CONVENCIONALIDAD COMO OBLIGACIÓN DE TODOS LOS ÓRGANOS DEL ESTADO</a:t>
            </a:r>
            <a:br>
              <a:rPr lang="es-ES" sz="2800" dirty="0"/>
            </a:br>
            <a:r>
              <a:rPr lang="es-ES" sz="2800" dirty="0"/>
              <a:t/>
            </a:r>
            <a:br>
              <a:rPr lang="es-ES" sz="2800" dirty="0"/>
            </a:br>
            <a:r>
              <a:rPr lang="es-ES" sz="2800" dirty="0"/>
              <a:t>- REPLANTEO DE LA CUESTIÓN</a:t>
            </a:r>
            <a:br>
              <a:rPr lang="es-ES" sz="2800" dirty="0"/>
            </a:br>
            <a:endParaRPr lang="es-AR" sz="2800">
              <a:cs typeface="Calibri"/>
            </a:endParaRPr>
          </a:p>
        </p:txBody>
      </p:sp>
    </p:spTree>
    <p:extLst>
      <p:ext uri="{BB962C8B-B14F-4D97-AF65-F5344CB8AC3E}">
        <p14:creationId xmlns:p14="http://schemas.microsoft.com/office/powerpoint/2010/main" val="3792393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a:extLst>
              <a:ext uri="{FF2B5EF4-FFF2-40B4-BE49-F238E27FC236}">
                <a16:creationId xmlns:a16="http://schemas.microsoft.com/office/drawing/2014/main" id="{D7E8A2FD-4FFB-17F2-08A5-FFE158A39BA6}"/>
              </a:ext>
            </a:extLst>
          </p:cNvPr>
          <p:cNvSpPr>
            <a:spLocks noGrp="1"/>
          </p:cNvSpPr>
          <p:nvPr>
            <p:ph type="title"/>
          </p:nvPr>
        </p:nvSpPr>
        <p:spPr>
          <a:xfrm>
            <a:off x="0" y="0"/>
            <a:ext cx="12192000" cy="6858000"/>
          </a:xfrm>
          <a:ln>
            <a:solidFill>
              <a:srgbClr val="0070C0"/>
            </a:solidFill>
            <a:miter lim="800000"/>
            <a:headEnd/>
            <a:tailEnd/>
          </a:ln>
        </p:spPr>
        <p:txBody>
          <a:bodyPr/>
          <a:lstStyle/>
          <a:p>
            <a:pPr algn="l" eaLnBrk="1" hangingPunct="1"/>
            <a:r>
              <a:rPr lang="es-AR" altLang="en-US" sz="2800" dirty="0"/>
              <a:t>Gelman II (2013)</a:t>
            </a:r>
            <a:br>
              <a:rPr lang="es-AR" altLang="en-US" sz="2800" dirty="0"/>
            </a:br>
            <a:r>
              <a:rPr lang="es-AR" altLang="en-US" sz="2800" dirty="0"/>
              <a:t>69. Respecto de la segunda manifestación del control de convencionalidad, en situaciones y casos en que el Estado concernido no ha sido parte en el proceso internacional en que fue establecida determinada jurisprudencia, por el solo hecho de ser Parte en la Convención Americana</a:t>
            </a:r>
            <a:r>
              <a:rPr lang="es-AR" altLang="en-US" sz="2800" u="sng" dirty="0"/>
              <a:t>, todas sus autoridades públicas y todos sus órganos, incluidas las instancias democráticas</a:t>
            </a:r>
            <a:r>
              <a:rPr lang="es-AR" altLang="en-US" sz="2800" dirty="0"/>
              <a:t>, jueces y demás órganos vinculados a la administración de justicia en todos los niveles, </a:t>
            </a:r>
            <a:r>
              <a:rPr lang="es-AR" altLang="en-US" sz="2800" u="sng" dirty="0"/>
              <a:t>están obligados por el tratado, por lo cual deben ejercer, en el marco de sus respectivas competencias y de las regulaciones procesales correspondientes, un control de convencionalidad tanto en la emisión y aplicación de normas, en cuanto a su validez y compatibilidad con la Convención, como en la determinación, juzgamiento y resolución de situaciones particulares y casos concretos</a:t>
            </a:r>
            <a:r>
              <a:rPr lang="es-AR" altLang="en-US" sz="2800" dirty="0"/>
              <a:t>, teniendo en cuenta el propio tratado y, según corresponda los precedentes o lineamientos jurisprudenciales de la </a:t>
            </a:r>
            <a:r>
              <a:rPr lang="es-AR" altLang="en-US" sz="2800" dirty="0" err="1"/>
              <a:t>CorteIDH</a:t>
            </a:r>
            <a:r>
              <a:rPr lang="es-AR" altLang="en-US" sz="2800" dirty="0"/>
              <a:t/>
            </a:r>
            <a:br>
              <a:rPr lang="es-AR" altLang="en-US" sz="2800" dirty="0"/>
            </a:br>
            <a:endParaRPr lang="es-AR" altLang="en-US" sz="2800"/>
          </a:p>
        </p:txBody>
      </p:sp>
    </p:spTree>
    <p:extLst>
      <p:ext uri="{BB962C8B-B14F-4D97-AF65-F5344CB8AC3E}">
        <p14:creationId xmlns:p14="http://schemas.microsoft.com/office/powerpoint/2010/main" val="947299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a:extLst>
              <a:ext uri="{FF2B5EF4-FFF2-40B4-BE49-F238E27FC236}">
                <a16:creationId xmlns:a16="http://schemas.microsoft.com/office/drawing/2014/main" id="{4F80127C-9517-F3B0-E086-A2DEE2EBA90A}"/>
              </a:ext>
            </a:extLst>
          </p:cNvPr>
          <p:cNvSpPr>
            <a:spLocks noGrp="1"/>
          </p:cNvSpPr>
          <p:nvPr>
            <p:ph type="title"/>
          </p:nvPr>
        </p:nvSpPr>
        <p:spPr>
          <a:xfrm>
            <a:off x="0" y="0"/>
            <a:ext cx="12192000" cy="6858000"/>
          </a:xfrm>
          <a:ln>
            <a:solidFill>
              <a:srgbClr val="0070C0"/>
            </a:solidFill>
            <a:miter lim="800000"/>
            <a:headEnd/>
            <a:tailEnd/>
          </a:ln>
        </p:spPr>
        <p:txBody>
          <a:bodyPr/>
          <a:lstStyle/>
          <a:p>
            <a:pPr algn="l" eaLnBrk="1" hangingPunct="1"/>
            <a:r>
              <a:rPr lang="es-AR" altLang="en-US" sz="2800" dirty="0"/>
              <a:t>72. De tal modo, el control de convencionalidad es una </a:t>
            </a:r>
            <a:r>
              <a:rPr lang="es-AR" altLang="en-US" sz="2800" u="sng" dirty="0">
                <a:solidFill>
                  <a:srgbClr val="FF0000"/>
                </a:solidFill>
              </a:rPr>
              <a:t>obligación propia de todo poder, órgano o autoridad del Estado</a:t>
            </a:r>
            <a:r>
              <a:rPr lang="es-AR" altLang="en-US" sz="2800" dirty="0"/>
              <a:t> Parte en la Convención, los cuales deben, </a:t>
            </a:r>
            <a:r>
              <a:rPr lang="es-AR" altLang="en-US" sz="2800" u="sng" dirty="0"/>
              <a:t>en el marco de sus respectivas competencias y de las regulaciones procesales correspondientes</a:t>
            </a:r>
            <a:r>
              <a:rPr lang="es-AR" altLang="en-US" sz="2800" dirty="0"/>
              <a:t>, controlar que los derechos humanos de las personas sometidas a su jurisdicción sean respetados y garantizados.</a:t>
            </a:r>
            <a:endParaRPr lang="es-AR" altLang="en-US" sz="2800" dirty="0">
              <a:cs typeface="Calibri"/>
            </a:endParaRPr>
          </a:p>
        </p:txBody>
      </p:sp>
    </p:spTree>
    <p:extLst>
      <p:ext uri="{BB962C8B-B14F-4D97-AF65-F5344CB8AC3E}">
        <p14:creationId xmlns:p14="http://schemas.microsoft.com/office/powerpoint/2010/main" val="1170890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301903-C2A5-0FEF-AC2C-4B632AB3DF69}"/>
              </a:ext>
            </a:extLst>
          </p:cNvPr>
          <p:cNvSpPr>
            <a:spLocks noGrp="1"/>
          </p:cNvSpPr>
          <p:nvPr>
            <p:ph type="title"/>
          </p:nvPr>
        </p:nvSpPr>
        <p:spPr>
          <a:xfrm>
            <a:off x="-1953" y="40178"/>
            <a:ext cx="12195906" cy="6730999"/>
          </a:xfrm>
        </p:spPr>
        <p:txBody>
          <a:bodyPr/>
          <a:lstStyle/>
          <a:p>
            <a:pPr algn="l"/>
            <a:r>
              <a:rPr lang="es-ES" sz="2800" b="1" dirty="0">
                <a:cs typeface="Calibri"/>
              </a:rPr>
              <a:t>PTN</a:t>
            </a:r>
            <a:r>
              <a:rPr lang="es-ES" sz="2800" dirty="0">
                <a:cs typeface="Calibri"/>
              </a:rPr>
              <a:t>: </a:t>
            </a:r>
            <a:br>
              <a:rPr lang="es-ES" sz="2800" dirty="0">
                <a:cs typeface="Calibri"/>
              </a:rPr>
            </a:br>
            <a:r>
              <a:rPr lang="es-ES" sz="2800" dirty="0">
                <a:cs typeface="Calibri"/>
              </a:rPr>
              <a:t/>
            </a:r>
            <a:br>
              <a:rPr lang="es-ES" sz="2800" dirty="0">
                <a:cs typeface="Calibri"/>
              </a:rPr>
            </a:br>
            <a:r>
              <a:rPr lang="es-ES" sz="2800" dirty="0">
                <a:cs typeface="Calibri"/>
              </a:rPr>
              <a:t>D. 305:12 (2018): Estatuto BCRA sobre "sucesión" de empleados.</a:t>
            </a:r>
            <a:br>
              <a:rPr lang="es-ES" sz="2800" dirty="0">
                <a:cs typeface="Calibri"/>
              </a:rPr>
            </a:br>
            <a:r>
              <a:rPr lang="es-ES" sz="2800" dirty="0">
                <a:cs typeface="Calibri"/>
              </a:rPr>
              <a:t/>
            </a:r>
            <a:br>
              <a:rPr lang="es-ES" sz="2800" dirty="0">
                <a:cs typeface="Calibri"/>
              </a:rPr>
            </a:br>
            <a:r>
              <a:rPr lang="es-ES" sz="2800" dirty="0">
                <a:cs typeface="Calibri"/>
              </a:rPr>
              <a:t>D. 309:253 (2019): DNI no binario (</a:t>
            </a:r>
            <a:r>
              <a:rPr lang="es-ES" sz="2800" dirty="0" err="1">
                <a:cs typeface="Calibri"/>
              </a:rPr>
              <a:t>pto</a:t>
            </a:r>
            <a:r>
              <a:rPr lang="es-ES" sz="2800" dirty="0">
                <a:cs typeface="Calibri"/>
              </a:rPr>
              <a:t>. 7.1 y ss.)</a:t>
            </a:r>
            <a:br>
              <a:rPr lang="es-ES" sz="2800" dirty="0">
                <a:cs typeface="Calibri"/>
              </a:rPr>
            </a:br>
            <a:endParaRPr lang="es-ES">
              <a:cs typeface="Calibri"/>
            </a:endParaRPr>
          </a:p>
        </p:txBody>
      </p:sp>
    </p:spTree>
    <p:extLst>
      <p:ext uri="{BB962C8B-B14F-4D97-AF65-F5344CB8AC3E}">
        <p14:creationId xmlns:p14="http://schemas.microsoft.com/office/powerpoint/2010/main" val="854913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DE624-130B-4316-BD8C-A8095A91A6A8}"/>
              </a:ext>
            </a:extLst>
          </p:cNvPr>
          <p:cNvSpPr>
            <a:spLocks noGrp="1"/>
          </p:cNvSpPr>
          <p:nvPr>
            <p:ph type="title"/>
          </p:nvPr>
        </p:nvSpPr>
        <p:spPr>
          <a:xfrm>
            <a:off x="0" y="0"/>
            <a:ext cx="12192000" cy="6858000"/>
          </a:xfrm>
        </p:spPr>
        <p:txBody>
          <a:bodyPr/>
          <a:lstStyle/>
          <a:p>
            <a:pPr algn="l"/>
            <a:r>
              <a:rPr lang="es-ES" sz="2800" b="1" u="sng" dirty="0"/>
              <a:t>Estatuto BCRA</a:t>
            </a:r>
            <a:r>
              <a:rPr lang="es-ES" sz="2800" dirty="0"/>
              <a:t>:</a:t>
            </a:r>
            <a:br>
              <a:rPr lang="es-ES" sz="2800" dirty="0"/>
            </a:br>
            <a:r>
              <a:rPr lang="es-ES" sz="2800" dirty="0"/>
              <a:t>Adecuación del artículo 7.°, segundo párrafo –que establece un privilegio para el ingreso a su planta permanente a favor de los integrantes del grupo familiar primario de un trabajador en actividad fallecido-, a la garantía de la igualdad consagrada en el artículo 16 de la CN.</a:t>
            </a:r>
            <a:br>
              <a:rPr lang="es-ES" sz="2800" dirty="0"/>
            </a:br>
            <a:r>
              <a:rPr lang="es-ES" sz="2800" dirty="0"/>
              <a:t>Reseña jurisprudencia CSJN y Corte EEUU sobre igualdad y las categorizaciones (evolución de la razonabilidad como estándar “débil”, a estándares más rigurosos: categorías sospechosas)</a:t>
            </a:r>
            <a:br>
              <a:rPr lang="es-ES" sz="2800" dirty="0"/>
            </a:br>
            <a:r>
              <a:rPr lang="es-ES" sz="2800" dirty="0"/>
              <a:t>Resalta: “</a:t>
            </a:r>
            <a:r>
              <a:rPr lang="es-ES" sz="2800" b="1" dirty="0">
                <a:solidFill>
                  <a:srgbClr val="FF0000"/>
                </a:solidFill>
              </a:rPr>
              <a:t>Ahora bien, a la luz de los precedentes jurisprudenciales que he transcripto parcialmente, considero que la presunción de inconstitucionalidad integra todos los motivos expresamente prohibidos de discriminación contenidos en aquellos instrumentos internacionales de derechos humanos que han</a:t>
            </a:r>
            <a:br>
              <a:rPr lang="es-ES" sz="2800" b="1" dirty="0">
                <a:solidFill>
                  <a:srgbClr val="FF0000"/>
                </a:solidFill>
              </a:rPr>
            </a:br>
            <a:r>
              <a:rPr lang="es-ES" sz="2800" b="1" dirty="0">
                <a:solidFill>
                  <a:srgbClr val="FF0000"/>
                </a:solidFill>
              </a:rPr>
              <a:t>adquirido jerarquía constitucional luego de la reforma de 1994</a:t>
            </a:r>
            <a:r>
              <a:rPr lang="es-ES" sz="2800" dirty="0"/>
              <a:t>”. Y reseña </a:t>
            </a:r>
            <a:r>
              <a:rPr lang="es-ES" sz="2800" dirty="0" err="1"/>
              <a:t>CorteIDH</a:t>
            </a:r>
            <a:endParaRPr lang="es-ES" sz="2800" dirty="0"/>
          </a:p>
        </p:txBody>
      </p:sp>
    </p:spTree>
    <p:extLst>
      <p:ext uri="{BB962C8B-B14F-4D97-AF65-F5344CB8AC3E}">
        <p14:creationId xmlns:p14="http://schemas.microsoft.com/office/powerpoint/2010/main" val="3765784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32A87-2E3F-4C86-BA66-3D6E5C02758F}"/>
              </a:ext>
            </a:extLst>
          </p:cNvPr>
          <p:cNvSpPr>
            <a:spLocks noGrp="1"/>
          </p:cNvSpPr>
          <p:nvPr>
            <p:ph type="title"/>
          </p:nvPr>
        </p:nvSpPr>
        <p:spPr>
          <a:xfrm>
            <a:off x="0" y="0"/>
            <a:ext cx="12192000" cy="6858000"/>
          </a:xfrm>
        </p:spPr>
        <p:txBody>
          <a:bodyPr/>
          <a:lstStyle/>
          <a:p>
            <a:pPr algn="l"/>
            <a:r>
              <a:rPr lang="es-ES" sz="2800" dirty="0"/>
              <a:t>Por las razones expuestas opino que la previsión contenida en el párrafo 2.° del artículo 7.° del Estatuto para el Personal del Banco Central de la</a:t>
            </a:r>
            <a:br>
              <a:rPr lang="es-ES" sz="2800" dirty="0"/>
            </a:br>
            <a:r>
              <a:rPr lang="es-ES" sz="2800" dirty="0"/>
              <a:t>República Argentina es inconstitucional e integra el género de categoría sospechosa por contravenir, sin interés estatal urgente, la garantía de igualdad prevista en el artículo 16 de la Constitución Nacional y las normas internacionales sobre Derechos Humanos incorporadas a nuestra Carta Magna (art. 75, inc. 22) </a:t>
            </a:r>
          </a:p>
        </p:txBody>
      </p:sp>
    </p:spTree>
    <p:extLst>
      <p:ext uri="{BB962C8B-B14F-4D97-AF65-F5344CB8AC3E}">
        <p14:creationId xmlns:p14="http://schemas.microsoft.com/office/powerpoint/2010/main" val="93692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a:extLst>
              <a:ext uri="{FF2B5EF4-FFF2-40B4-BE49-F238E27FC236}">
                <a16:creationId xmlns:a16="http://schemas.microsoft.com/office/drawing/2014/main" id="{09444AA5-E17A-02CD-623C-CB84FE4A9768}"/>
              </a:ext>
            </a:extLst>
          </p:cNvPr>
          <p:cNvSpPr>
            <a:spLocks noGrp="1"/>
          </p:cNvSpPr>
          <p:nvPr>
            <p:ph type="title"/>
          </p:nvPr>
        </p:nvSpPr>
        <p:spPr>
          <a:xfrm>
            <a:off x="65021" y="115889"/>
            <a:ext cx="12061958" cy="6626225"/>
          </a:xfrm>
        </p:spPr>
        <p:txBody>
          <a:bodyPr/>
          <a:lstStyle/>
          <a:p>
            <a:pPr algn="l"/>
            <a:r>
              <a:rPr lang="es-AR" altLang="es-AR" sz="2800" u="sng" dirty="0"/>
              <a:t>Competencia y legalidad</a:t>
            </a:r>
            <a:r>
              <a:rPr lang="es-AR" altLang="es-AR" sz="2800" dirty="0"/>
              <a:t>:</a:t>
            </a:r>
            <a:r>
              <a:rPr lang="es-AR" altLang="es-AR" sz="2800" dirty="0">
                <a:cs typeface="Calibri"/>
              </a:rPr>
              <a:t/>
            </a:r>
            <a:br>
              <a:rPr lang="es-AR" altLang="es-AR" sz="2800" dirty="0">
                <a:cs typeface="Calibri"/>
              </a:rPr>
            </a:br>
            <a:r>
              <a:rPr lang="es-AR" altLang="es-AR" sz="2800" dirty="0"/>
              <a:t/>
            </a:r>
            <a:br>
              <a:rPr lang="es-AR" altLang="es-AR" sz="2800" dirty="0"/>
            </a:br>
            <a:r>
              <a:rPr lang="es-AR" altLang="es-AR" sz="2800" dirty="0"/>
              <a:t>Competencia vs. Capacidad</a:t>
            </a:r>
            <a:br>
              <a:rPr lang="es-AR" altLang="es-AR" sz="2800" dirty="0"/>
            </a:br>
            <a:r>
              <a:rPr lang="es-AR" altLang="es-AR" sz="2800" dirty="0"/>
              <a:t/>
            </a:r>
            <a:br>
              <a:rPr lang="es-AR" altLang="es-AR" sz="2800" dirty="0"/>
            </a:br>
            <a:r>
              <a:rPr lang="es-AR" altLang="es-AR" sz="2800" dirty="0">
                <a:highlight>
                  <a:srgbClr val="00FFFF"/>
                </a:highlight>
              </a:rPr>
              <a:t>PTN</a:t>
            </a:r>
            <a:r>
              <a:rPr lang="es-AR" altLang="es-AR" sz="2800" dirty="0"/>
              <a:t>:</a:t>
            </a:r>
            <a:br>
              <a:rPr lang="es-AR" altLang="es-AR" sz="2800" dirty="0"/>
            </a:br>
            <a:r>
              <a:rPr lang="es-ES" altLang="es-AR" sz="2800" dirty="0"/>
              <a:t>El principio de legalidad implica, en un primer momento, que </a:t>
            </a:r>
            <a:r>
              <a:rPr lang="es-ES" altLang="es-AR" sz="2800" b="1" dirty="0"/>
              <a:t>toda la actuación del Estado debe estar previamente contemplada y regulada en una ley sancionada por los representantes del pueblo</a:t>
            </a:r>
            <a:r>
              <a:rPr lang="es-ES" altLang="es-AR" sz="2800" dirty="0"/>
              <a:t>. Básicamente, tal principio se traduce en la exigencia de que la actuación de la Administración se realice de conformidad con el ordenamiento positivo. Por lo tanto, </a:t>
            </a:r>
            <a:r>
              <a:rPr lang="es-ES" altLang="es-AR" sz="2800" dirty="0">
                <a:highlight>
                  <a:srgbClr val="FFFF00"/>
                </a:highlight>
              </a:rPr>
              <a:t>la exigencia de legalidad para la Administración debe cumplir con el requisito de una norma previa en la cual enmarcar sus actuaciones</a:t>
            </a:r>
            <a:r>
              <a:rPr lang="es-ES" altLang="es-AR" sz="2800" dirty="0"/>
              <a:t> (D. 234:325)</a:t>
            </a:r>
            <a:endParaRPr lang="es-AR" altLang="es-AR" sz="2800" dirty="0"/>
          </a:p>
        </p:txBody>
      </p:sp>
    </p:spTree>
    <p:extLst>
      <p:ext uri="{BB962C8B-B14F-4D97-AF65-F5344CB8AC3E}">
        <p14:creationId xmlns:p14="http://schemas.microsoft.com/office/powerpoint/2010/main" val="1122217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4FD6F0-60C6-4BA3-BA06-58C1E63D6EBE}"/>
              </a:ext>
            </a:extLst>
          </p:cNvPr>
          <p:cNvSpPr>
            <a:spLocks noGrp="1"/>
          </p:cNvSpPr>
          <p:nvPr>
            <p:ph type="title"/>
          </p:nvPr>
        </p:nvSpPr>
        <p:spPr>
          <a:xfrm>
            <a:off x="0" y="0"/>
            <a:ext cx="12192000" cy="6858000"/>
          </a:xfrm>
        </p:spPr>
        <p:txBody>
          <a:bodyPr/>
          <a:lstStyle/>
          <a:p>
            <a:pPr algn="l"/>
            <a:r>
              <a:rPr lang="es-ES" sz="2800" b="1" u="sng" dirty="0"/>
              <a:t>DNI no binario</a:t>
            </a:r>
            <a:r>
              <a:rPr lang="es-ES" sz="2800" dirty="0"/>
              <a:t>:</a:t>
            </a:r>
            <a:br>
              <a:rPr lang="es-ES" sz="2800" dirty="0"/>
            </a:br>
            <a:r>
              <a:rPr lang="es-ES" sz="2800" dirty="0"/>
              <a:t>El </a:t>
            </a:r>
            <a:r>
              <a:rPr lang="es-ES" sz="2800" b="1" dirty="0">
                <a:solidFill>
                  <a:srgbClr val="FF0000"/>
                </a:solidFill>
              </a:rPr>
              <a:t>carácter de “derecho humano” del derecho a la identidad de género </a:t>
            </a:r>
            <a:r>
              <a:rPr lang="es-ES" sz="2800" dirty="0"/>
              <a:t>es el prisma a través del que debe analizarse si la pretensión que motiva la consulta tiene cabida en el plexo normativo vigente.</a:t>
            </a:r>
            <a:br>
              <a:rPr lang="es-ES" sz="2800" dirty="0"/>
            </a:br>
            <a:r>
              <a:rPr lang="es-ES" sz="2800" dirty="0"/>
              <a:t>El sentido ontológico de la Ley de Identidad de Género guarda una estrecha</a:t>
            </a:r>
            <a:br>
              <a:rPr lang="es-ES" sz="2800" dirty="0"/>
            </a:br>
            <a:r>
              <a:rPr lang="es-ES" sz="2800" dirty="0"/>
              <a:t>vinculación con lo que se denomina </a:t>
            </a:r>
            <a:r>
              <a:rPr lang="es-ES" sz="2800" b="1" dirty="0">
                <a:solidFill>
                  <a:srgbClr val="FF0000"/>
                </a:solidFill>
              </a:rPr>
              <a:t>interpretación dinámica de la Constitución</a:t>
            </a:r>
            <a:br>
              <a:rPr lang="es-ES" sz="2800" b="1" dirty="0">
                <a:solidFill>
                  <a:srgbClr val="FF0000"/>
                </a:solidFill>
              </a:rPr>
            </a:br>
            <a:r>
              <a:rPr lang="es-ES" sz="2800" b="1" dirty="0">
                <a:solidFill>
                  <a:srgbClr val="FF0000"/>
                </a:solidFill>
              </a:rPr>
              <a:t>Nacional</a:t>
            </a:r>
            <a:r>
              <a:rPr lang="es-ES" sz="2800" dirty="0"/>
              <a:t>, conforme a la cual el intérprete debe efectuar toda exégesis normativa</a:t>
            </a:r>
            <a:br>
              <a:rPr lang="es-ES" sz="2800" dirty="0"/>
            </a:br>
            <a:r>
              <a:rPr lang="es-ES" sz="2800" dirty="0"/>
              <a:t>privilegiando la adaptación continua del texto constitucional a la evolución y</a:t>
            </a:r>
            <a:br>
              <a:rPr lang="es-ES" sz="2800" dirty="0"/>
            </a:br>
            <a:r>
              <a:rPr lang="es-ES" sz="2800" dirty="0"/>
              <a:t>cambios que experimenta la vida social.</a:t>
            </a:r>
            <a:br>
              <a:rPr lang="es-ES" sz="2800" dirty="0"/>
            </a:br>
            <a:r>
              <a:rPr lang="es-ES" sz="2800" dirty="0"/>
              <a:t>El </a:t>
            </a:r>
            <a:r>
              <a:rPr lang="es-ES" sz="2800" b="1" dirty="0">
                <a:solidFill>
                  <a:srgbClr val="FF0000"/>
                </a:solidFill>
              </a:rPr>
              <a:t>principio pro persona, que la Corte Interamericana de Derechos Humanos</a:t>
            </a:r>
            <a:r>
              <a:rPr lang="es-ES" sz="2800" dirty="0"/>
              <a:t> ha</a:t>
            </a:r>
            <a:br>
              <a:rPr lang="es-ES" sz="2800" dirty="0"/>
            </a:br>
            <a:r>
              <a:rPr lang="es-ES" sz="2800" dirty="0"/>
              <a:t>referido como principio de interpretación extensiva de los derechos humanos y</a:t>
            </a:r>
            <a:br>
              <a:rPr lang="es-ES" sz="2800" dirty="0"/>
            </a:br>
            <a:r>
              <a:rPr lang="es-ES" sz="2800" dirty="0"/>
              <a:t>restrictiva de sus limitaciones.</a:t>
            </a:r>
            <a:br>
              <a:rPr lang="es-ES" sz="2800" dirty="0"/>
            </a:br>
            <a:r>
              <a:rPr lang="es-ES" sz="2800" dirty="0"/>
              <a:t>Profundización en </a:t>
            </a:r>
            <a:r>
              <a:rPr lang="es-ES" sz="2800" dirty="0" err="1"/>
              <a:t>CorteIDH</a:t>
            </a:r>
            <a:r>
              <a:rPr lang="es-ES" sz="2800" dirty="0"/>
              <a:t>.</a:t>
            </a:r>
            <a:br>
              <a:rPr lang="es-ES" sz="2800" dirty="0"/>
            </a:br>
            <a:endParaRPr lang="es-ES" sz="2800" dirty="0"/>
          </a:p>
        </p:txBody>
      </p:sp>
    </p:spTree>
    <p:extLst>
      <p:ext uri="{BB962C8B-B14F-4D97-AF65-F5344CB8AC3E}">
        <p14:creationId xmlns:p14="http://schemas.microsoft.com/office/powerpoint/2010/main" val="1678980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8C3AE6-5D8A-4713-9EA4-19D55D1797E7}"/>
              </a:ext>
            </a:extLst>
          </p:cNvPr>
          <p:cNvSpPr>
            <a:spLocks noGrp="1"/>
          </p:cNvSpPr>
          <p:nvPr>
            <p:ph type="title"/>
          </p:nvPr>
        </p:nvSpPr>
        <p:spPr>
          <a:xfrm>
            <a:off x="0" y="0"/>
            <a:ext cx="12192000" cy="6858000"/>
          </a:xfrm>
        </p:spPr>
        <p:txBody>
          <a:bodyPr/>
          <a:lstStyle/>
          <a:p>
            <a:pPr algn="l"/>
            <a:r>
              <a:rPr lang="es-ES" sz="2800" dirty="0"/>
              <a:t>“Los señalamientos de ambos servicios jurídicos en cuanto a que acceder a lo peticionado importaría el ejercicio de un </a:t>
            </a:r>
            <a:r>
              <a:rPr lang="es-ES" sz="2800" b="1" dirty="0">
                <a:solidFill>
                  <a:srgbClr val="FF0000"/>
                </a:solidFill>
              </a:rPr>
              <a:t>control de constitucionalidad</a:t>
            </a:r>
            <a:r>
              <a:rPr lang="es-ES" sz="2800" dirty="0"/>
              <a:t> vedado a la AP son inexactos. </a:t>
            </a:r>
            <a:r>
              <a:rPr lang="es-ES" sz="2800" b="1" dirty="0">
                <a:solidFill>
                  <a:srgbClr val="FF0000"/>
                </a:solidFill>
              </a:rPr>
              <a:t>La ley no es inconstitucional sino incompleta</a:t>
            </a:r>
            <a:r>
              <a:rPr lang="es-ES" sz="2800" dirty="0"/>
              <a:t> en su definición de identidad de género. Pero esa imperfección es superable por vía de una interpretación extensiva y sistemática que hunde sus raíces en el </a:t>
            </a:r>
            <a:r>
              <a:rPr lang="es-ES" sz="2800" b="1" dirty="0">
                <a:solidFill>
                  <a:srgbClr val="FF0000"/>
                </a:solidFill>
              </a:rPr>
              <a:t>principio pro homine</a:t>
            </a:r>
            <a:r>
              <a:rPr lang="es-ES" sz="2800" dirty="0"/>
              <a:t>, rector en materia de derechos humanos.</a:t>
            </a:r>
            <a:br>
              <a:rPr lang="es-ES" sz="2800" dirty="0"/>
            </a:br>
            <a:r>
              <a:rPr lang="es-ES" sz="2800" dirty="0"/>
              <a:t>No desconozco la doctrina de esta Casa, impulsada por </a:t>
            </a:r>
            <a:r>
              <a:rPr lang="es-ES" sz="2800" b="1" dirty="0" err="1">
                <a:solidFill>
                  <a:srgbClr val="FF0000"/>
                </a:solidFill>
              </a:rPr>
              <a:t>Marienhoff</a:t>
            </a:r>
            <a:r>
              <a:rPr lang="es-ES" sz="2800" dirty="0"/>
              <a:t> como PTN y seguida en numerosos dictámenes, que estima que la AP debe abstenerse de aplicar una ley inconstitucional. </a:t>
            </a:r>
            <a:r>
              <a:rPr lang="es-ES" sz="2800" b="1" dirty="0">
                <a:solidFill>
                  <a:srgbClr val="FF0000"/>
                </a:solidFill>
              </a:rPr>
              <a:t>Tal atribución que el PEN y los órganos que lo secundan pueden ejercer en observancia del mantenimiento de la juridicidad no es idéntica cosa que declarar su inconstitucionalidad que, en nuestro sistema de control difuso </a:t>
            </a:r>
            <a:r>
              <a:rPr lang="es-ES" sz="2800" b="1" dirty="0">
                <a:solidFill>
                  <a:srgbClr val="FF0000"/>
                </a:solidFill>
                <a:highlight>
                  <a:srgbClr val="FFFF00"/>
                </a:highlight>
              </a:rPr>
              <a:t>corresponde, en forma exclusiva y excluyente a los jueces de la Nación</a:t>
            </a:r>
            <a:r>
              <a:rPr lang="es-ES" sz="2800" dirty="0"/>
              <a:t>…</a:t>
            </a:r>
          </a:p>
        </p:txBody>
      </p:sp>
    </p:spTree>
    <p:extLst>
      <p:ext uri="{BB962C8B-B14F-4D97-AF65-F5344CB8AC3E}">
        <p14:creationId xmlns:p14="http://schemas.microsoft.com/office/powerpoint/2010/main" val="388218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79A2AC-1B12-4C1E-93F6-5A16D6BBCF77}"/>
              </a:ext>
            </a:extLst>
          </p:cNvPr>
          <p:cNvSpPr>
            <a:spLocks noGrp="1"/>
          </p:cNvSpPr>
          <p:nvPr>
            <p:ph type="title"/>
          </p:nvPr>
        </p:nvSpPr>
        <p:spPr>
          <a:xfrm>
            <a:off x="1" y="0"/>
            <a:ext cx="12192000" cy="6858000"/>
          </a:xfrm>
        </p:spPr>
        <p:txBody>
          <a:bodyPr/>
          <a:lstStyle/>
          <a:p>
            <a:pPr algn="l"/>
            <a:r>
              <a:rPr lang="es-ES" sz="2800" dirty="0"/>
              <a:t>La noción clásica del </a:t>
            </a:r>
            <a:r>
              <a:rPr lang="es-ES" sz="2800" b="1" dirty="0">
                <a:solidFill>
                  <a:srgbClr val="FF0000"/>
                </a:solidFill>
              </a:rPr>
              <a:t>principio de separación de poderes </a:t>
            </a:r>
            <a:r>
              <a:rPr lang="es-ES" sz="2800" dirty="0"/>
              <a:t>y división de funciones se formuló de modo pétreo y estático, ya que no resulta acorde a las necesidades de una sociedad que se ha tornado más compleja, producto de su evolución constante y cada vez más acelerada. Una visión sistemática debe en cambio concebir la noción </a:t>
            </a:r>
            <a:r>
              <a:rPr lang="es-ES" sz="2800" b="1" dirty="0">
                <a:solidFill>
                  <a:srgbClr val="FF0000"/>
                </a:solidFill>
              </a:rPr>
              <a:t>en forma abierta y dinámica</a:t>
            </a:r>
            <a:r>
              <a:rPr lang="es-ES" sz="2800" dirty="0"/>
              <a:t>, tomando en cuenta el complejo haz de conexiones entre las distintas funciones, que deben pasar a considerarse en forma interdependiente e interrelacionada, superando la compartimentación pasada. Entre los distintos órganos se generan </a:t>
            </a:r>
            <a:r>
              <a:rPr lang="es-ES" sz="2800" b="1" dirty="0">
                <a:solidFill>
                  <a:srgbClr val="FF0000"/>
                </a:solidFill>
              </a:rPr>
              <a:t>relaciones de colaboración y coordinación</a:t>
            </a:r>
            <a:r>
              <a:rPr lang="es-ES" sz="2800" dirty="0"/>
              <a:t>, lo que comporta un modo distinto de entender el equilibrio de poderes.</a:t>
            </a:r>
            <a:br>
              <a:rPr lang="es-ES" sz="2800" dirty="0"/>
            </a:br>
            <a:r>
              <a:rPr lang="es-ES" sz="2800" dirty="0"/>
              <a:t>Se trata de una distribución del poder más que de una división. El principio de división de poderes debe adaptarse a la evolución sistémica del derecho público: </a:t>
            </a:r>
            <a:r>
              <a:rPr lang="es-ES" sz="2800" b="1" dirty="0">
                <a:solidFill>
                  <a:srgbClr val="FF0000"/>
                </a:solidFill>
              </a:rPr>
              <a:t>cada poder posee un núcleo competencial constitucionalmente asignado y un círculo de competencias periféricas. </a:t>
            </a:r>
            <a:r>
              <a:rPr lang="es-ES" sz="2800" b="1" dirty="0">
                <a:solidFill>
                  <a:srgbClr val="FF0000"/>
                </a:solidFill>
                <a:highlight>
                  <a:srgbClr val="FFFF00"/>
                </a:highlight>
              </a:rPr>
              <a:t>Estas últimas pueden ser asumidas por cualquiera de los otros dos órganos</a:t>
            </a:r>
            <a:r>
              <a:rPr lang="es-ES" sz="2800" b="1" dirty="0">
                <a:solidFill>
                  <a:srgbClr val="FF0000"/>
                </a:solidFill>
              </a:rPr>
              <a:t> en forma complementaria o extraordinaria</a:t>
            </a:r>
            <a:r>
              <a:rPr lang="es-ES" sz="2800" dirty="0"/>
              <a:t>”</a:t>
            </a:r>
          </a:p>
        </p:txBody>
      </p:sp>
    </p:spTree>
    <p:extLst>
      <p:ext uri="{BB962C8B-B14F-4D97-AF65-F5344CB8AC3E}">
        <p14:creationId xmlns:p14="http://schemas.microsoft.com/office/powerpoint/2010/main" val="416956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3AFA5B4B-CD1F-DCA9-A140-CC99F7AA5B06}"/>
              </a:ext>
            </a:extLst>
          </p:cNvPr>
          <p:cNvSpPr>
            <a:spLocks noGrp="1"/>
          </p:cNvSpPr>
          <p:nvPr>
            <p:ph type="title"/>
          </p:nvPr>
        </p:nvSpPr>
        <p:spPr>
          <a:xfrm>
            <a:off x="34926" y="94424"/>
            <a:ext cx="12102786" cy="6719126"/>
          </a:xfrm>
        </p:spPr>
        <p:txBody>
          <a:bodyPr/>
          <a:lstStyle/>
          <a:p>
            <a:pPr algn="l">
              <a:defRPr/>
            </a:pPr>
            <a:r>
              <a:rPr lang="es-ES" sz="2800" u="sng" dirty="0"/>
              <a:t>Legitimidad y presunciones</a:t>
            </a:r>
            <a:r>
              <a:rPr lang="es-ES" sz="2800" dirty="0"/>
              <a:t>:</a:t>
            </a:r>
            <a:br>
              <a:rPr lang="es-ES" sz="2800" dirty="0"/>
            </a:br>
            <a:r>
              <a:rPr lang="es-ES" sz="2800" dirty="0"/>
              <a:t>LPA </a:t>
            </a:r>
            <a:r>
              <a:rPr lang="es-ES" sz="2800" dirty="0">
                <a:solidFill>
                  <a:srgbClr val="000000"/>
                </a:solidFill>
                <a:latin typeface="+mn-lt"/>
              </a:rPr>
              <a:t>ART. 12.- </a:t>
            </a:r>
            <a:br>
              <a:rPr lang="es-ES" sz="2800" dirty="0">
                <a:solidFill>
                  <a:srgbClr val="000000"/>
                </a:solidFill>
                <a:latin typeface="+mn-lt"/>
              </a:rPr>
            </a:br>
            <a:r>
              <a:rPr lang="es-ES" sz="2800" dirty="0">
                <a:solidFill>
                  <a:srgbClr val="000000"/>
                </a:solidFill>
                <a:highlight>
                  <a:srgbClr val="FFFF00"/>
                </a:highlight>
                <a:latin typeface="+mn-lt"/>
              </a:rPr>
              <a:t>El acto administrativo goza de presunción de legitimidad</a:t>
            </a:r>
            <a:r>
              <a:rPr lang="es-ES" sz="2800" dirty="0">
                <a:solidFill>
                  <a:srgbClr val="000000"/>
                </a:solidFill>
                <a:latin typeface="+mn-lt"/>
              </a:rPr>
              <a:t>; su fuerza ejecutoria faculta a la Administración a ponerlo en práctica por sus propios medios -a menos que la ley o la naturaleza del acto exigieren la intervención judicial- e impide que los recursos que interpongan los administrados suspendan su ejecución y efectos, salvo que una norma expresa establezca lo contrario. Sin embargo, la Administración podrá, de oficio o a pedido de parte y mediante resolución fundada, suspender la ejecución por razones de interés público, o para evitar perjuicios graves al interesado, o </a:t>
            </a:r>
            <a:r>
              <a:rPr lang="es-ES" sz="2800" b="1" dirty="0">
                <a:solidFill>
                  <a:srgbClr val="000000"/>
                </a:solidFill>
                <a:latin typeface="+mn-lt"/>
              </a:rPr>
              <a:t>cuando se alegare fundadamente una nulidad absoluta</a:t>
            </a:r>
            <a:r>
              <a:rPr lang="es-ES" sz="2800" dirty="0">
                <a:solidFill>
                  <a:srgbClr val="000000"/>
                </a:solidFill>
                <a:latin typeface="+mn-lt"/>
              </a:rPr>
              <a:t>.</a:t>
            </a:r>
            <a:br>
              <a:rPr lang="es-ES" sz="2800" dirty="0">
                <a:solidFill>
                  <a:srgbClr val="000000"/>
                </a:solidFill>
                <a:latin typeface="+mn-lt"/>
              </a:rPr>
            </a:br>
            <a:r>
              <a:rPr lang="es-ES" sz="2800" dirty="0">
                <a:solidFill>
                  <a:srgbClr val="000000"/>
                </a:solidFill>
                <a:highlight>
                  <a:srgbClr val="00FF00"/>
                </a:highlight>
                <a:latin typeface="+mn-lt"/>
              </a:rPr>
              <a:t>CSJN</a:t>
            </a:r>
            <a:r>
              <a:rPr lang="es-ES" sz="2800" dirty="0">
                <a:solidFill>
                  <a:srgbClr val="000000"/>
                </a:solidFill>
                <a:latin typeface="+mn-lt"/>
              </a:rPr>
              <a:t>:</a:t>
            </a:r>
            <a:br>
              <a:rPr lang="es-ES" sz="2800" dirty="0">
                <a:solidFill>
                  <a:srgbClr val="000000"/>
                </a:solidFill>
                <a:latin typeface="+mn-lt"/>
              </a:rPr>
            </a:br>
            <a:r>
              <a:rPr lang="es-ES" sz="2800" dirty="0">
                <a:solidFill>
                  <a:srgbClr val="FF0000"/>
                </a:solidFill>
                <a:highlight>
                  <a:srgbClr val="FFFF00"/>
                </a:highlight>
                <a:cs typeface="Calibri"/>
              </a:rPr>
              <a:t>A toda ley se la presume constitucional, a toda sentencia se la considera válida, y a todo acto de la Administración se lo presume legítimo </a:t>
            </a:r>
            <a:r>
              <a:rPr lang="es-ES" sz="2800" dirty="0">
                <a:solidFill>
                  <a:srgbClr val="FF0000"/>
                </a:solidFill>
                <a:cs typeface="Calibri"/>
              </a:rPr>
              <a:t>(conf. Fallos 190:142).</a:t>
            </a:r>
            <a:endParaRPr lang="es-ES" sz="2800" dirty="0">
              <a:cs typeface="Calibri"/>
            </a:endParaRPr>
          </a:p>
        </p:txBody>
      </p:sp>
    </p:spTree>
    <p:extLst>
      <p:ext uri="{BB962C8B-B14F-4D97-AF65-F5344CB8AC3E}">
        <p14:creationId xmlns:p14="http://schemas.microsoft.com/office/powerpoint/2010/main" val="388294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a:extLst>
              <a:ext uri="{FF2B5EF4-FFF2-40B4-BE49-F238E27FC236}">
                <a16:creationId xmlns:a16="http://schemas.microsoft.com/office/drawing/2014/main" id="{34EDE7AA-8D96-E59E-786E-B4A997974BC3}"/>
              </a:ext>
            </a:extLst>
          </p:cNvPr>
          <p:cNvSpPr>
            <a:spLocks noGrp="1"/>
          </p:cNvSpPr>
          <p:nvPr>
            <p:ph type="title"/>
          </p:nvPr>
        </p:nvSpPr>
        <p:spPr>
          <a:xfrm>
            <a:off x="-4150" y="0"/>
            <a:ext cx="12117997" cy="6813550"/>
          </a:xfrm>
        </p:spPr>
        <p:txBody>
          <a:bodyPr/>
          <a:lstStyle/>
          <a:p>
            <a:pPr algn="l"/>
            <a:r>
              <a:rPr lang="es-ES" altLang="es-AR" sz="2800" dirty="0">
                <a:solidFill>
                  <a:srgbClr val="000000"/>
                </a:solidFill>
              </a:rPr>
              <a:t>Ilegitimidad en el obrar de la AP                       ¿Carga de la prueba?</a:t>
            </a:r>
            <a:r>
              <a:rPr lang="es-ES" altLang="es-AR" sz="2800" dirty="0"/>
              <a:t/>
            </a:r>
            <a:br>
              <a:rPr lang="es-ES" altLang="es-AR" sz="2800" dirty="0"/>
            </a:br>
            <a:r>
              <a:rPr lang="es-ES" altLang="es-AR" sz="2800" dirty="0"/>
              <a:t/>
            </a:r>
            <a:br>
              <a:rPr lang="es-ES" altLang="es-AR" sz="2800" dirty="0"/>
            </a:br>
            <a:r>
              <a:rPr lang="es-ES" altLang="es-AR" sz="2800" dirty="0">
                <a:solidFill>
                  <a:srgbClr val="000000"/>
                </a:solidFill>
              </a:rPr>
              <a:t>1941, antes de la LPA: CSJN: “</a:t>
            </a:r>
            <a:r>
              <a:rPr lang="es-ES" altLang="es-AR" sz="2800" b="1" dirty="0">
                <a:solidFill>
                  <a:srgbClr val="000000"/>
                </a:solidFill>
              </a:rPr>
              <a:t>Los Lagos</a:t>
            </a:r>
            <a:r>
              <a:rPr lang="es-ES" altLang="es-AR" sz="2800" dirty="0">
                <a:solidFill>
                  <a:srgbClr val="000000"/>
                </a:solidFill>
              </a:rPr>
              <a:t>” (F. 190:142) Los actos administrativos por serlo tienen en su favor la presunción de constituir el ejercicio legítimo de la actividad administrativa y por consiguiente </a:t>
            </a:r>
            <a:r>
              <a:rPr lang="es-ES" altLang="es-AR" sz="2800" dirty="0">
                <a:solidFill>
                  <a:srgbClr val="FF0000"/>
                </a:solidFill>
                <a:highlight>
                  <a:srgbClr val="FFFF00"/>
                </a:highlight>
              </a:rPr>
              <a:t>toda invocación de nulidad contra ellos debe necesariamente ser alegada y probada en juicio</a:t>
            </a:r>
            <a:r>
              <a:rPr lang="es-ES" altLang="es-AR" sz="2800" dirty="0">
                <a:solidFill>
                  <a:srgbClr val="000000"/>
                </a:solidFill>
              </a:rPr>
              <a:t>.</a:t>
            </a:r>
            <a:r>
              <a:rPr lang="es-ES" altLang="es-AR" sz="2800" dirty="0"/>
              <a:t/>
            </a:r>
            <a:br>
              <a:rPr lang="es-ES" altLang="es-AR" sz="2800" dirty="0"/>
            </a:br>
            <a:r>
              <a:rPr lang="es-ES" altLang="es-AR" sz="2800" dirty="0"/>
              <a:t/>
            </a:r>
            <a:br>
              <a:rPr lang="es-ES" altLang="es-AR" sz="2800" dirty="0"/>
            </a:br>
            <a:r>
              <a:rPr lang="es-ES" altLang="es-AR" sz="2800" dirty="0">
                <a:solidFill>
                  <a:srgbClr val="000000"/>
                </a:solidFill>
              </a:rPr>
              <a:t>Después de la LPA: “</a:t>
            </a:r>
            <a:r>
              <a:rPr lang="es-ES" altLang="es-AR" sz="2800" b="1" dirty="0" err="1">
                <a:solidFill>
                  <a:srgbClr val="000000"/>
                </a:solidFill>
              </a:rPr>
              <a:t>Pustelnik</a:t>
            </a:r>
            <a:r>
              <a:rPr lang="es-ES" altLang="es-AR" sz="2800" dirty="0">
                <a:solidFill>
                  <a:srgbClr val="000000"/>
                </a:solidFill>
              </a:rPr>
              <a:t>” (1975 - F. 293:133) : “</a:t>
            </a:r>
            <a:r>
              <a:rPr lang="es-ES" altLang="es-AR" sz="2800" dirty="0">
                <a:solidFill>
                  <a:srgbClr val="FF0000"/>
                </a:solidFill>
                <a:highlight>
                  <a:srgbClr val="FFFF00"/>
                </a:highlight>
              </a:rPr>
              <a:t>la invalidez manifiesta de los actos cuya ilegitimidad o irregularidad aparece patente en los mismos sin que sea necesario investigar vicio oculto algunos, constituye un concepto general del orden jurídico</a:t>
            </a:r>
            <a:r>
              <a:rPr lang="es-ES" altLang="es-AR" sz="2800" dirty="0">
                <a:solidFill>
                  <a:srgbClr val="000000"/>
                </a:solidFill>
              </a:rPr>
              <a:t>” “</a:t>
            </a:r>
            <a:r>
              <a:rPr lang="es-ES" altLang="es-AR" sz="2800" dirty="0">
                <a:solidFill>
                  <a:srgbClr val="FF0000"/>
                </a:solidFill>
                <a:highlight>
                  <a:srgbClr val="FFFF00"/>
                </a:highlight>
              </a:rPr>
              <a:t>dicha presunción de legitimidad de los actos administrativos no puede siquiera constituirse frente a supuestos de actos que adolecen de una invalidez evidente y manifiesta</a:t>
            </a:r>
            <a:r>
              <a:rPr lang="es-ES" altLang="es-AR" sz="2800" dirty="0"/>
              <a:t>” “</a:t>
            </a:r>
            <a:r>
              <a:rPr lang="es-ES" altLang="es-AR" sz="2800" dirty="0">
                <a:solidFill>
                  <a:srgbClr val="FF0000"/>
                </a:solidFill>
                <a:highlight>
                  <a:srgbClr val="FFFF00"/>
                </a:highlight>
              </a:rPr>
              <a:t>un grave error de derecho es el que supera lo meramente opinable en materia de interpretación de la ley</a:t>
            </a:r>
            <a:r>
              <a:rPr lang="es-ES" altLang="es-AR" sz="2800" dirty="0"/>
              <a:t>”</a:t>
            </a:r>
            <a:endParaRPr lang="es-ES" altLang="es-AR" sz="2800" dirty="0">
              <a:cs typeface="Calibri"/>
            </a:endParaRPr>
          </a:p>
        </p:txBody>
      </p:sp>
      <p:sp>
        <p:nvSpPr>
          <p:cNvPr id="2" name="Flecha: a la derecha 1">
            <a:extLst>
              <a:ext uri="{FF2B5EF4-FFF2-40B4-BE49-F238E27FC236}">
                <a16:creationId xmlns:a16="http://schemas.microsoft.com/office/drawing/2014/main" id="{1D3753CC-8A74-42BF-934E-611680D579B1}"/>
              </a:ext>
            </a:extLst>
          </p:cNvPr>
          <p:cNvSpPr/>
          <p:nvPr/>
        </p:nvSpPr>
        <p:spPr>
          <a:xfrm>
            <a:off x="5132964" y="558498"/>
            <a:ext cx="1069675" cy="1725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3217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a:extLst>
              <a:ext uri="{FF2B5EF4-FFF2-40B4-BE49-F238E27FC236}">
                <a16:creationId xmlns:a16="http://schemas.microsoft.com/office/drawing/2014/main" id="{26198856-CA1B-A543-93DD-737000D77CB3}"/>
              </a:ext>
            </a:extLst>
          </p:cNvPr>
          <p:cNvSpPr>
            <a:spLocks noGrp="1"/>
          </p:cNvSpPr>
          <p:nvPr>
            <p:ph type="title"/>
          </p:nvPr>
        </p:nvSpPr>
        <p:spPr>
          <a:xfrm>
            <a:off x="0" y="0"/>
            <a:ext cx="12192001" cy="6813550"/>
          </a:xfrm>
        </p:spPr>
        <p:txBody>
          <a:bodyPr/>
          <a:lstStyle/>
          <a:p>
            <a:pPr algn="l"/>
            <a:r>
              <a:rPr lang="es-ES" altLang="es-AR" sz="2800" u="sng" dirty="0"/>
              <a:t>Actos irregulares y regulares</a:t>
            </a:r>
            <a:r>
              <a:rPr lang="es-ES" altLang="es-AR" sz="2800" dirty="0"/>
              <a:t>: 17 y 18 LPA</a:t>
            </a:r>
            <a:r>
              <a:rPr lang="es-ES" altLang="es-AR" sz="2800" dirty="0">
                <a:cs typeface="Calibri"/>
              </a:rPr>
              <a:t/>
            </a:r>
            <a:br>
              <a:rPr lang="es-ES" altLang="es-AR" sz="2800" dirty="0">
                <a:cs typeface="Calibri"/>
              </a:rPr>
            </a:br>
            <a:r>
              <a:rPr lang="es-ES" altLang="es-AR" sz="2800" dirty="0"/>
              <a:t/>
            </a:r>
            <a:br>
              <a:rPr lang="es-ES" altLang="es-AR" sz="2800" dirty="0"/>
            </a:br>
            <a:r>
              <a:rPr lang="es-ES" altLang="es-AR" sz="2800" u="sng" dirty="0">
                <a:solidFill>
                  <a:srgbClr val="000000"/>
                </a:solidFill>
              </a:rPr>
              <a:t>Nulidad absoluta</a:t>
            </a:r>
            <a:r>
              <a:rPr lang="es-ES" altLang="es-AR" sz="2800" dirty="0">
                <a:solidFill>
                  <a:srgbClr val="000000"/>
                </a:solidFill>
              </a:rPr>
              <a:t>: manifiestamente irregular = cae presunción de legitimidad = revocación o sustitución sede administrativa, salvo firme y consentido con derechos subjetivos que se estén cumpliendo</a:t>
            </a:r>
            <a:r>
              <a:rPr lang="es-ES" altLang="es-AR" sz="2800" dirty="0">
                <a:cs typeface="Calibri"/>
              </a:rPr>
              <a:t/>
            </a:r>
            <a:br>
              <a:rPr lang="es-ES" altLang="es-AR" sz="2800" dirty="0">
                <a:cs typeface="Calibri"/>
              </a:rPr>
            </a:br>
            <a:r>
              <a:rPr lang="es-ES" altLang="es-AR" sz="2800" b="1" dirty="0"/>
              <a:t/>
            </a:r>
            <a:br>
              <a:rPr lang="es-ES" altLang="es-AR" sz="2800" b="1" dirty="0"/>
            </a:br>
            <a:r>
              <a:rPr lang="es-ES" altLang="es-AR" sz="2800" u="sng" dirty="0">
                <a:solidFill>
                  <a:srgbClr val="000000"/>
                </a:solidFill>
              </a:rPr>
              <a:t>Regular</a:t>
            </a:r>
            <a:r>
              <a:rPr lang="es-ES" altLang="es-AR" sz="2800" dirty="0">
                <a:solidFill>
                  <a:srgbClr val="000000"/>
                </a:solidFill>
              </a:rPr>
              <a:t> = válido o no (vicio no manifiesto) = con presunción de legitimidad = si hay derechos subjetivos no puede ser revocado, modificado o sustituido en sede administrativa una vez notificado, salvo </a:t>
            </a:r>
            <a:br>
              <a:rPr lang="es-ES" altLang="es-AR" sz="2800" dirty="0">
                <a:solidFill>
                  <a:srgbClr val="000000"/>
                </a:solidFill>
              </a:rPr>
            </a:br>
            <a:r>
              <a:rPr lang="es-ES" altLang="es-AR" sz="2800" dirty="0">
                <a:solidFill>
                  <a:srgbClr val="000000"/>
                </a:solidFill>
              </a:rPr>
              <a:t>- conocimiento del vicio; </a:t>
            </a:r>
            <a:br>
              <a:rPr lang="es-ES" altLang="es-AR" sz="2800" dirty="0">
                <a:solidFill>
                  <a:srgbClr val="000000"/>
                </a:solidFill>
              </a:rPr>
            </a:br>
            <a:r>
              <a:rPr lang="es-ES" altLang="es-AR" sz="2800" dirty="0">
                <a:solidFill>
                  <a:srgbClr val="000000"/>
                </a:solidFill>
              </a:rPr>
              <a:t>- si la revocación lo favorece sin perjudicar a terceros; </a:t>
            </a:r>
            <a:br>
              <a:rPr lang="es-ES" altLang="es-AR" sz="2800" dirty="0">
                <a:solidFill>
                  <a:srgbClr val="000000"/>
                </a:solidFill>
              </a:rPr>
            </a:br>
            <a:r>
              <a:rPr lang="es-ES" altLang="es-AR" sz="2800" dirty="0">
                <a:solidFill>
                  <a:srgbClr val="000000"/>
                </a:solidFill>
              </a:rPr>
              <a:t>- expresamente precario; </a:t>
            </a:r>
            <a:br>
              <a:rPr lang="es-ES" altLang="es-AR" sz="2800" dirty="0">
                <a:solidFill>
                  <a:srgbClr val="000000"/>
                </a:solidFill>
              </a:rPr>
            </a:br>
            <a:r>
              <a:rPr lang="es-ES" altLang="es-AR" sz="2800" dirty="0">
                <a:solidFill>
                  <a:srgbClr val="000000"/>
                </a:solidFill>
              </a:rPr>
              <a:t>- oportunidad, mérito o conveniencia, con indemnización.</a:t>
            </a:r>
            <a:endParaRPr lang="es-ES" altLang="es-AR" sz="2800" dirty="0">
              <a:cs typeface="Calibri"/>
            </a:endParaRPr>
          </a:p>
        </p:txBody>
      </p:sp>
    </p:spTree>
    <p:extLst>
      <p:ext uri="{BB962C8B-B14F-4D97-AF65-F5344CB8AC3E}">
        <p14:creationId xmlns:p14="http://schemas.microsoft.com/office/powerpoint/2010/main" val="194641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a:extLst>
              <a:ext uri="{FF2B5EF4-FFF2-40B4-BE49-F238E27FC236}">
                <a16:creationId xmlns:a16="http://schemas.microsoft.com/office/drawing/2014/main" id="{1ADF1CDC-1FD7-164F-7313-1BF0B3491E98}"/>
              </a:ext>
            </a:extLst>
          </p:cNvPr>
          <p:cNvSpPr>
            <a:spLocks noGrp="1"/>
          </p:cNvSpPr>
          <p:nvPr>
            <p:ph type="title"/>
          </p:nvPr>
        </p:nvSpPr>
        <p:spPr>
          <a:xfrm>
            <a:off x="1" y="8427"/>
            <a:ext cx="12108228" cy="6849573"/>
          </a:xfrm>
        </p:spPr>
        <p:txBody>
          <a:bodyPr/>
          <a:lstStyle/>
          <a:p>
            <a:pPr algn="l"/>
            <a:r>
              <a:rPr lang="es-AR" altLang="es-AR" sz="2800" dirty="0"/>
              <a:t/>
            </a:r>
            <a:br>
              <a:rPr lang="es-AR" altLang="es-AR" sz="2800" dirty="0"/>
            </a:br>
            <a:r>
              <a:rPr lang="es-AR" altLang="es-AR" sz="2800" u="sng" dirty="0" err="1"/>
              <a:t>Ppio</a:t>
            </a:r>
            <a:r>
              <a:rPr lang="es-AR" altLang="es-AR" sz="2800" u="sng" dirty="0"/>
              <a:t> de legitimidad y obligación de revocación</a:t>
            </a:r>
            <a:r>
              <a:rPr lang="es-AR" altLang="es-AR" sz="2800" dirty="0"/>
              <a:t> </a:t>
            </a:r>
            <a:br>
              <a:rPr lang="es-AR" altLang="es-AR" sz="2800" dirty="0"/>
            </a:br>
            <a:r>
              <a:rPr lang="es-AR" altLang="es-AR" sz="2800" dirty="0"/>
              <a:t/>
            </a:r>
            <a:br>
              <a:rPr lang="es-AR" altLang="es-AR" sz="2800" dirty="0"/>
            </a:br>
            <a:r>
              <a:rPr lang="es-AR" altLang="es-AR" sz="2800" dirty="0">
                <a:highlight>
                  <a:srgbClr val="00FFFF"/>
                </a:highlight>
              </a:rPr>
              <a:t>PTN</a:t>
            </a:r>
            <a:r>
              <a:rPr lang="es-AR" altLang="es-AR" sz="2800" dirty="0"/>
              <a:t>:</a:t>
            </a:r>
            <a:r>
              <a:rPr lang="es-AR" altLang="es-AR" sz="2800" u="sng" dirty="0"/>
              <a:t/>
            </a:r>
            <a:br>
              <a:rPr lang="es-AR" altLang="es-AR" sz="2800" u="sng" dirty="0"/>
            </a:br>
            <a:r>
              <a:rPr lang="es-ES" altLang="es-AR" sz="2800" dirty="0"/>
              <a:t>La revocación del acto administrativo que adolece de algún vicio </a:t>
            </a:r>
            <a:r>
              <a:rPr lang="es-ES" altLang="es-AR" sz="2800" dirty="0">
                <a:highlight>
                  <a:srgbClr val="FFFF00"/>
                </a:highlight>
              </a:rPr>
              <a:t>es una obligación de la Administración, en virtud de los </a:t>
            </a:r>
            <a:r>
              <a:rPr lang="es-ES" altLang="es-AR" sz="2800" b="1" dirty="0">
                <a:highlight>
                  <a:srgbClr val="FFFF00"/>
                </a:highlight>
              </a:rPr>
              <a:t>principios de legalidad objetiva y de verdad material</a:t>
            </a:r>
            <a:r>
              <a:rPr lang="es-ES" altLang="es-AR" sz="2800" b="1" dirty="0"/>
              <a:t> </a:t>
            </a:r>
            <a:r>
              <a:rPr lang="es-ES" altLang="es-AR" sz="2800" dirty="0"/>
              <a:t>que deben imperar en el procedimiento administrativo (conf. </a:t>
            </a:r>
            <a:r>
              <a:rPr lang="es-ES" altLang="es-AR" sz="2800" dirty="0" err="1"/>
              <a:t>Dict</a:t>
            </a:r>
            <a:r>
              <a:rPr lang="es-ES" altLang="es-AR" sz="2800" dirty="0"/>
              <a:t>. 207:517; 215:189). </a:t>
            </a:r>
            <a:br>
              <a:rPr lang="es-ES" altLang="es-AR" sz="2800" dirty="0"/>
            </a:br>
            <a:r>
              <a:rPr lang="es-ES" altLang="es-AR" sz="2800" dirty="0"/>
              <a:t/>
            </a:r>
            <a:br>
              <a:rPr lang="es-ES" altLang="es-AR" sz="2800" dirty="0"/>
            </a:br>
            <a:r>
              <a:rPr lang="es-ES" sz="2800" dirty="0">
                <a:cs typeface="Calibri"/>
              </a:rPr>
              <a:t>La revocación en sede administrativa de los actos nulos de nulidad absoluta tiene suficiente justificación en la </a:t>
            </a:r>
            <a:r>
              <a:rPr lang="es-ES" sz="2800" dirty="0">
                <a:highlight>
                  <a:srgbClr val="FFFF00"/>
                </a:highlight>
                <a:cs typeface="Calibri"/>
              </a:rPr>
              <a:t>necesidad de </a:t>
            </a:r>
            <a:r>
              <a:rPr lang="es-ES" sz="2800" b="1" dirty="0">
                <a:highlight>
                  <a:srgbClr val="FFFF00"/>
                </a:highlight>
                <a:cs typeface="Calibri"/>
              </a:rPr>
              <a:t>restablecer sin dilaciones la juridicidad comprometida</a:t>
            </a:r>
            <a:r>
              <a:rPr lang="es-ES" sz="2800" b="1" dirty="0">
                <a:cs typeface="Calibri"/>
              </a:rPr>
              <a:t> </a:t>
            </a:r>
            <a:r>
              <a:rPr lang="es-ES" sz="2800" dirty="0">
                <a:cs typeface="Calibri"/>
              </a:rPr>
              <a:t>por ese tipo de actos que, por esa razón, carecen de la estabilidad propia de los actos regulares y no pueden válidamente generar derechos subjetivos frente al orden público y a la </a:t>
            </a:r>
            <a:r>
              <a:rPr lang="es-ES" sz="2800" b="1" dirty="0">
                <a:highlight>
                  <a:srgbClr val="FFFF00"/>
                </a:highlight>
                <a:cs typeface="Calibri"/>
              </a:rPr>
              <a:t>necesidad de vigencia de la legalidad</a:t>
            </a:r>
            <a:r>
              <a:rPr lang="es-ES" sz="2800" dirty="0">
                <a:highlight>
                  <a:srgbClr val="FFFF00"/>
                </a:highlight>
                <a:cs typeface="Calibri"/>
              </a:rPr>
              <a:t> </a:t>
            </a:r>
            <a:r>
              <a:rPr lang="es-ES" sz="2800" dirty="0">
                <a:cs typeface="Calibri"/>
              </a:rPr>
              <a:t>(D. 234:472).</a:t>
            </a:r>
            <a:r>
              <a:rPr lang="es-ES" sz="2200" dirty="0">
                <a:cs typeface="Calibri"/>
              </a:rPr>
              <a:t/>
            </a:r>
            <a:br>
              <a:rPr lang="es-ES" sz="2200" dirty="0">
                <a:cs typeface="Calibri"/>
              </a:rPr>
            </a:br>
            <a:endParaRPr lang="es-ES" sz="2200" dirty="0">
              <a:cs typeface="Calibri"/>
            </a:endParaRPr>
          </a:p>
        </p:txBody>
      </p:sp>
    </p:spTree>
    <p:extLst>
      <p:ext uri="{BB962C8B-B14F-4D97-AF65-F5344CB8AC3E}">
        <p14:creationId xmlns:p14="http://schemas.microsoft.com/office/powerpoint/2010/main" val="646802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a:extLst>
              <a:ext uri="{FF2B5EF4-FFF2-40B4-BE49-F238E27FC236}">
                <a16:creationId xmlns:a16="http://schemas.microsoft.com/office/drawing/2014/main" id="{140A2037-5CCB-189C-E562-40772563DA8C}"/>
              </a:ext>
            </a:extLst>
          </p:cNvPr>
          <p:cNvSpPr>
            <a:spLocks noGrp="1"/>
          </p:cNvSpPr>
          <p:nvPr>
            <p:ph type="title"/>
          </p:nvPr>
        </p:nvSpPr>
        <p:spPr>
          <a:xfrm>
            <a:off x="39077" y="44450"/>
            <a:ext cx="12094307" cy="6769100"/>
          </a:xfrm>
        </p:spPr>
        <p:txBody>
          <a:bodyPr/>
          <a:lstStyle/>
          <a:p>
            <a:pPr algn="l"/>
            <a:r>
              <a:rPr lang="es-ES" altLang="es-AR" sz="2800" dirty="0"/>
              <a:t>Los vicios manifiestos que no requieren de una investigación de hecho para detectarlos </a:t>
            </a:r>
            <a:r>
              <a:rPr lang="es-ES" altLang="es-AR" sz="2800" dirty="0">
                <a:highlight>
                  <a:srgbClr val="FFFF00"/>
                </a:highlight>
              </a:rPr>
              <a:t>provocan una </a:t>
            </a:r>
            <a:r>
              <a:rPr lang="es-ES" altLang="es-AR" sz="2800" b="1" dirty="0">
                <a:highlight>
                  <a:srgbClr val="FFFF00"/>
                </a:highlight>
              </a:rPr>
              <a:t>nulidad igualmente manifiesta</a:t>
            </a:r>
            <a:r>
              <a:rPr lang="es-ES" altLang="es-AR" sz="2800" dirty="0"/>
              <a:t>, categoría ésta que cumple una función esencial para el </a:t>
            </a:r>
            <a:r>
              <a:rPr lang="es-ES" altLang="es-AR" sz="2800" b="1" dirty="0"/>
              <a:t>mantenimiento del principio de legalidad</a:t>
            </a:r>
            <a:r>
              <a:rPr lang="es-ES" altLang="es-AR" sz="2800" dirty="0"/>
              <a:t> y comporta una eficaz protección contra la ejecución de aquellos actos administrativos que portan vicios notorios, los que carecen de presunción de legitimidad, circunstancia determinante para que la Administración disponga su nulidad absoluta (D. 235:446).</a:t>
            </a:r>
            <a:endParaRPr lang="es-AR" altLang="es-AR" sz="2800" dirty="0">
              <a:cs typeface="Calibri"/>
            </a:endParaRPr>
          </a:p>
        </p:txBody>
      </p:sp>
    </p:spTree>
    <p:extLst>
      <p:ext uri="{BB962C8B-B14F-4D97-AF65-F5344CB8AC3E}">
        <p14:creationId xmlns:p14="http://schemas.microsoft.com/office/powerpoint/2010/main" val="7271979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1351</Words>
  <Application>Microsoft Office PowerPoint</Application>
  <PresentationFormat>Panorámica</PresentationFormat>
  <Paragraphs>42</Paragraphs>
  <Slides>42</Slides>
  <Notes>0</Notes>
  <HiddenSlides>0</HiddenSlides>
  <MMClips>0</MMClips>
  <ScaleCrop>false</ScaleCrop>
  <HeadingPairs>
    <vt:vector size="6" baseType="variant">
      <vt:variant>
        <vt:lpstr>Fuentes usadas</vt:lpstr>
      </vt:variant>
      <vt:variant>
        <vt:i4>3</vt:i4>
      </vt:variant>
      <vt:variant>
        <vt:lpstr>Tema</vt:lpstr>
      </vt:variant>
      <vt:variant>
        <vt:i4>3</vt:i4>
      </vt:variant>
      <vt:variant>
        <vt:lpstr>Títulos de diapositiva</vt:lpstr>
      </vt:variant>
      <vt:variant>
        <vt:i4>42</vt:i4>
      </vt:variant>
    </vt:vector>
  </HeadingPairs>
  <TitlesOfParts>
    <vt:vector size="48" baseType="lpstr">
      <vt:lpstr>Arial</vt:lpstr>
      <vt:lpstr>Calibri</vt:lpstr>
      <vt:lpstr>Calibri Light</vt:lpstr>
      <vt:lpstr>Tema de Office</vt:lpstr>
      <vt:lpstr>Tema de Office</vt:lpstr>
      <vt:lpstr>Tema de Office</vt:lpstr>
      <vt:lpstr>“EL PODER EJECUTIVO y LOS CONTROLES de LEGALIDAD, de CONSTITUCIONALIDAD y de CONVENCIONALIDAD”  Dra. María Cecilia Recalde  ceciliarecalde@outlook.com  </vt:lpstr>
      <vt:lpstr>Principio de legalidad general:  CN + Tratados + ley 19 CN + (14 CN + 28 CN)                                         = Legalidad formal y material = legitimidad                      PEN             </vt:lpstr>
      <vt:lpstr>Objeto del obrar de la AP:  Imperio de la legalidad y bien común  Consecuencias en el procedimiento:  - informalismo en favor del administrado - impulso de oficio - búsqueda de la verdad material, etc.  Obrar de la AP x AA                   AA y legitimidad  PTN:  El acto administrativo es arreglado a Derecho cuando tiene fundamento de legalidad y, al propio tiempo, fundamento de razonabilidad (D. 231:338)</vt:lpstr>
      <vt:lpstr>Competencia y legalidad:  Competencia vs. Capacidad  PTN: El principio de legalidad implica, en un primer momento, que toda la actuación del Estado debe estar previamente contemplada y regulada en una ley sancionada por los representantes del pueblo. Básicamente, tal principio se traduce en la exigencia de que la actuación de la Administración se realice de conformidad con el ordenamiento positivo. Por lo tanto, la exigencia de legalidad para la Administración debe cumplir con el requisito de una norma previa en la cual enmarcar sus actuaciones (D. 234:325)</vt:lpstr>
      <vt:lpstr>Legitimidad y presunciones: LPA ART. 12.-  El acto administrativo goza de presunción de legitimidad; su fuerza ejecutoria faculta a la Administración a ponerlo en práctica por sus propios medios -a menos que la ley o la naturaleza del acto exigieren la intervención judicial- e impide que los recursos que interpongan los administrados suspendan su ejecución y efectos, salvo que una norma expresa establezca lo contrario. Sin embargo, la Administración podrá, de oficio o a pedido de parte y mediante resolución fundada, suspender la ejecución por razones de interés público, o para evitar perjuicios graves al interesado, o cuando se alegare fundadamente una nulidad absoluta. CSJN: A toda ley se la presume constitucional, a toda sentencia se la considera válida, y a todo acto de la Administración se lo presume legítimo (conf. Fallos 190:142).</vt:lpstr>
      <vt:lpstr>Ilegitimidad en el obrar de la AP                       ¿Carga de la prueba?  1941, antes de la LPA: CSJN: “Los Lagos” (F. 190:142) Los actos administrativos por serlo tienen en su favor la presunción de constituir el ejercicio legítimo de la actividad administrativa y por consiguiente toda invocación de nulidad contra ellos debe necesariamente ser alegada y probada en juicio.  Después de la LPA: “Pustelnik” (1975 - F. 293:133) : “la invalidez manifiesta de los actos cuya ilegitimidad o irregularidad aparece patente en los mismos sin que sea necesario investigar vicio oculto algunos, constituye un concepto general del orden jurídico” “dicha presunción de legitimidad de los actos administrativos no puede siquiera constituirse frente a supuestos de actos que adolecen de una invalidez evidente y manifiesta” “un grave error de derecho es el que supera lo meramente opinable en materia de interpretación de la ley”</vt:lpstr>
      <vt:lpstr>Actos irregulares y regulares: 17 y 18 LPA  Nulidad absoluta: manifiestamente irregular = cae presunción de legitimidad = revocación o sustitución sede administrativa, salvo firme y consentido con derechos subjetivos que se estén cumpliendo  Regular = válido o no (vicio no manifiesto) = con presunción de legitimidad = si hay derechos subjetivos no puede ser revocado, modificado o sustituido en sede administrativa una vez notificado, salvo  - conocimiento del vicio;  - si la revocación lo favorece sin perjudicar a terceros;  - expresamente precario;  - oportunidad, mérito o conveniencia, con indemnización.</vt:lpstr>
      <vt:lpstr> Ppio de legitimidad y obligación de revocación   PTN: La revocación del acto administrativo que adolece de algún vicio es una obligación de la Administración, en virtud de los principios de legalidad objetiva y de verdad material que deben imperar en el procedimiento administrativo (conf. Dict. 207:517; 215:189).   La revocación en sede administrativa de los actos nulos de nulidad absoluta tiene suficiente justificación en la necesidad de restablecer sin dilaciones la juridicidad comprometida por ese tipo de actos que, por esa razón, carecen de la estabilidad propia de los actos regulares y no pueden válidamente generar derechos subjetivos frente al orden público y a la necesidad de vigencia de la legalidad (D. 234:472). </vt:lpstr>
      <vt:lpstr>Los vicios manifiestos que no requieren de una investigación de hecho para detectarlos provocan una nulidad igualmente manifiesta, categoría ésta que cumple una función esencial para el mantenimiento del principio de legalidad y comporta una eficaz protección contra la ejecución de aquellos actos administrativos que portan vicios notorios, los que carecen de presunción de legitimidad, circunstancia determinante para que la Administración disponga su nulidad absoluta (D. 235:446).</vt:lpstr>
      <vt:lpstr>CSJN: La estabilidad del acto administrativo cede ante errores manifiestos de hecho o de Derecho que van más allá de lo opinable, caso en el cual no pueden hacerse valer derechos adquiridos, ni cosa juzgada, ni la estabilidad de los actos administrativos firmes y consentidos, toda vez que la juridicidad debe prevalecer por sobre la seguridad precaria de los actos administrativos que presentan vicios graves y patentes, manifiestos e indiscutibles y que, por ello, ofenden el interés colectivo primario (conf. Fallos 265:349)</vt:lpstr>
      <vt:lpstr>Control “preventivo” de legalidad en la AP:  Dictamen previo: elemento esencial del acto (LPA, art. 7°, inc d)  PTN: La intervención de los servicios jurídicos de las distintas reparticiones administrativas, como también el de la Procuración del Tesoro en la instancia pertinente, asegura el control previo de legalidad de la actividad administrativa y garantiza la vigencia de la noción de Estado de Derecho adoptada por la Nación Argentina como uno de sus rasgos esenciales (D. 236:621) El dictamen jurídico supone el análisis específico, exhaustivo y profundo de una situación concreta, a efectos de recomendar conductas acordes con la justicia y el interés legítimo de quien formula la consulta (conf. Dict. 252:127; 253:619 y 622). El dictamen jurídico previo, sólo se reputa cumplido a través de un análisis pormenorizado y exhaustivo de todas las cuestiones y aristas –fácticas y jurídicas- implicadas en la consulta y por ello reclama un claro y detallado examen de los hechos y antecedentes del caso (conf. Dict. 256:410).</vt:lpstr>
      <vt:lpstr>Teoría de la Subsanación CSJN “Duperial” (F. 301:953): el vicio de la falta de dictamen queda subsanado al emitirse el dictamen jurídico correspondiente en el trámite del recurso administrativo  PTN: No procede la nulidad de un acto por falta de dictamen jurídico previo si aquella omisión es subsanada posteriormente (D. 191:140).  Nulidad por la nulidad misma  Principio de conservación de los actos</vt:lpstr>
      <vt:lpstr> Cuestiones no analizadas: - abstractas - oportunidad, mérito y conveniencia - técnicas  El control de legalidad que ejerce la Procuración del Tesoro de la Nación importa que sus pronunciamientos deben ceñirse a los aspectos jurídicos de la cuestión, sin abrir juicio sobre sus contenidos técnicos o económicos, ni sobre cuestiones de oportunidad, mérito o conveniencia involucradas, por ser ajenos a su competencia funcional (v. Dictámenes 213:105, 115 y 367)</vt:lpstr>
      <vt:lpstr>Dictamen obligatorio, no vinculante:  PTN: La opinión de la Procuración del Tesoro tiene sólo la fuerza persuasiva de su fundamento jurídico y no traba en absoluto la decisión que sobre el problema adopte en definitiva el organismo consultante, valorando de otro modo los hechos y las normas en cuestión, toda vez que los dictámenes no son obligatorios para las autoridades con competencia para resolver, pudiendo apartarse del criterio en ellos sustentado, siempre que lo hagan fundadamente y bajo su responsabilidad (conf. Dict. 160:42; 195:114; 200:133; 206:354; 216:64). </vt:lpstr>
      <vt:lpstr>No revisión de los dictámenes:  PTN: La negativa de la Procuración del Tesoro a entrar en debate en relación con las opiniones vertidas resulta sistemática, tanto en lo que se refiere a los administrados cuanto a los miembros del Cuerpo de Abogados del Estado, que tienen la obligación de respetar el juicio del organismo superior, pues de lo contrario se introduciría un elemento de desorden en la organización del Cuerpo contribuyendo a la destrucción de los principios que la rigen; privándola además de su facultad típica de sentar normas de interpretación para la unificación de la doctrina jurídico-administrativa (conf. Dict. 75:289; 77:245).</vt:lpstr>
      <vt:lpstr>Ppio legitimidad y precedente administrativo:  Horizontal (no) y Vertical (sí):  H: Nadie tiene en principio un derecho adquirido al mantenimiento de leyes ni de criterios jurisprudenciales, por lo que tampoco resulta razonable invocar su existencia frente a un cambio de criterio de precedentes administrativos, en especial cuando las circunstancias exigen la evaluación de cada caso en concreto. Los precedentes administrativos carecen de efecto vinculante en tanto no existe norma legal que constriña a la Administración a dictar sus decisiones de acuerdo a lo obrado en casos anteriores; en efecto, no obligan a la Administración a conformar su voluntad de idéntica manera cuando existan razones fundadas para expedirse en un sentido diferente (D. 236:91).</vt:lpstr>
      <vt:lpstr>V: Los dictámenes de la Procuración del Tesoro de la Nación son obligatorios para las delegaciones del Cuerpo de Abogados del Estado, aun cuando estas puedan expresar su opinión en contrario (D. 254:574). Los servicios de asesoramiento jurídico de los distintos organismos dependen en lo técnico de la Procuración del Tesoro, ya que están obligados a sostener los criterios jurídicos expuestos por ella, en su condición de Dirección General del Cuerpo de Abogados del Estado (Dictámenes 231:371). La Procuración del Tesoro no debate ni polemiza sobre las opiniones que emite en ejercicio de su competencia, en tanto aquéllas importan un pronunciamiento definitivo no sujeto a revisión; salvo cuando se aportaren circunstancias que ameritaran un nuevo análisis de las cuestiones planteadas (conf. Dict. 201:235; 235:337). </vt:lpstr>
      <vt:lpstr>Legitimidad y control de la actividad reglada y discrecional:  Discrecional = elementos reglados + razonabilidad  PTN: El control de los actos denominados tradicionalmente discrecionales encuentra su ámbito de actuación, por un lado, en los elementos reglados de la decisión, esencialmente, la competencia, la forma, la causa y la finalidad y por otro, en el examen de su razonabilidad (D. 236:91).</vt:lpstr>
      <vt:lpstr>Control administrativo posterior al acto:  Recursos administrativos  - Reconsideración y jerárquico, todo (art. 73 RNLPA: Los recursos podrán fundarse tanto en razones vinculadas a la legitimidad, como a la oportunidad, mérito o conveniencia del acto impugnado o al interés público)  - Alzada contra actos de entes creados por ley, solo legitimidad (art. 97 RNLPA)</vt:lpstr>
      <vt:lpstr>AP ¿CONTROL DE LEGALIDAD PREVENTIVO Y POSTERIOR DE SU OBRAR? SÍ  ¿Y DE CONSTITUCIONALIDAD?</vt:lpstr>
      <vt:lpstr>CSJN: "SAN MARTÍN DEL TABACAL C/SALTA" (1967); "MENDOZA" (1977);  "TRABAJADORES DE LA INDUSTRIA DE LA ALIMENTACIÓN" (1996)  =  PJ ÚNICA INSTANCIA PARA EL CUESTIONAMIENTO DE UNA LEY</vt:lpstr>
      <vt:lpstr>CSJN:  “…cualesquiera sean las facultades que corresponde reconocer al poder administrador para dejar sin efecto actos contrarios a las leyes, no cabe –sin embargo- admitir que sea de su resorte el declarar la inconstitucionalidad de éstas.  Ello así porque aceptar semejante tesis importaría desconocer que el PJ es, en última instancia, el único habilitado para juzgar la validez de las normas dictadas por el órgano legislativo y admitir, en consecuencia, la posibilidad de que el poder pueda residir y concentrarse en una sola sede”</vt:lpstr>
      <vt:lpstr>También con respecto al PL: “Simón” (2005): Sin perjuicio de lo indicado precedentemente, considerada la ley 25.779 desde una perspectiva estrictamente formalista, podría ser tachada de inconstitucional, en la medida en que, al declarar la nulidad insanable de una ley, viola la división de poderes, al usurpar las facultades del Poder Judicial, que es el único órgano constitucionalmente facultado para declarar nulas las leyes o cualquier acto normativo con eficacia jurídica.</vt:lpstr>
      <vt:lpstr>PTN ANTES Y DESPUÉS DE 1963  ANTES: Sólo el PJ               PE: - veto                      - proyecto de ley                      - acción judicial "Es evidente que el PE no puede ni derogar las leyes ni declarar su inconstitucionalidad y está obligado a cumplirlas" (D. 78:136)</vt:lpstr>
      <vt:lpstr>1963: Mariehoff PE: atribuciones para no ejecutar una ley que considere inconstitucional (art. 31 CN)  D. 84:192</vt:lpstr>
      <vt:lpstr>“…estimo que corresponde distinguir entre ‘declaración de inconstitucionalidad’ y ‘abstención de aplicar una norma considerada inconstitucional’. Así como el PE no puede declarar la inconstitucionalidad de una ley, por corresponderle esto al PJ, sí puede, en cambio, abstenerse de aplicar una ley que considere inconstitucional. Es evidente que el PE tiene atribuciones para no ejecutar una ley que juzgue inconstitucional, pues, si así no lo hiciere, transgrediría el orden jerárquico normativo establecido en el art. 31 de la Constitución Nacional” (D. 84:192)</vt:lpstr>
      <vt:lpstr>PTN 1963-2013: Doctrina MUY variable  - En general acepta este control:  Por manifiesta e indudable violación legislat de atribuciones PEN  Si la CSJN reconoció la inconstitucionalidad (aún cdo no sean temas de atribuciones PEN)</vt:lpstr>
      <vt:lpstr>- “La jerarquía de la CSJN, el carácter definitivo de sus sentencias, la armonía que debe haber entre los distintos órganos estatales y la necesidad de ahorrarle al Estado los gastos que derivarían de acciones judiciales previsiblemente desfavorables determinan la conveniencia de que la AP se atenga a los criterios del máximo Tribunal. Si la CSJN puede declarar la inconstitucionalidad de una ley, de un tratado internacional y hasta puede decidir la nulidad de una norma de la Constitución misma, y de tal forma imponer una regla jurídica creada por ella para el caso concreto, sobre la voluntad del PL y del propio poder constituyente, no existe inconveniente para que sus fallos posean la misma jerarquía como fuentes del derecho que aquellas normas sobre las que ejerce el control constitucional (D. 234:519) (año 2000)</vt:lpstr>
      <vt:lpstr>- “Si bien sobre el tema en análisis no existe aún pronunciamiento de la CSJN, ante una serie de fallos confirmatorios de la inconstitucionalidad de la norma, puede preverse una suerte adversa para la AP, por lo que lo más práctico es que el PEN se dirija al PL auspiciando la derogación de la norma y además las circunstancias pueden justificar que simultáneamente se instruya a los órganos de aplicación para que, a fin de evitar los perjuicios consiguientes, se suspenda la aplicación de la ley” (D. 192:144)  - “El señalamiento de la inconstitucionalidad de una norma forma parte incuestionable de la función de control de legalidad que compete tanto a la PTN como a todo el cuerpo de abogados del Estado” (D. 230:173). </vt:lpstr>
      <vt:lpstr>- “Aún ante una declaración de inconstitucionalidad por parte de la CSJN, corresponde señalar que en el sistema argentino las sentencias que dictan los jueces carecen de efecto erga omnes, por lo que la declaración de invalidez constitucional no supone la derogación de una ley sino tan sólo la imposibilidad de aplicarla al caso concreto. Y a tenor del principio de división de poderes, cualesquiera que sean las atribuciones del PE para dejar sin efecto actos contrarios a las leyes, no le corresponde pronunciarse sobre la inconstitucionalidad de ellas, por revestir ese control de constitucionalidad una facultad privativa del PJ. Así la AP encuentra una valla imposible de sortear a la hora de resolver sobre la legitimidad de normas reglamentarias que han sido dictadas partiéndose de la constitucionalidad de una norma legal cuyo control en tal sentido no le compete” (D. 262:176) (año 2007)</vt:lpstr>
      <vt:lpstr>El artículo 38 de la Ley Marco de Regulación de Empleo Público Nacional, aprobada por la Ley N.° 25.164, es inconstitucional, en razón de que cercena la potestad disciplinaria de la Administración Pública Nacional hasta casi extinguirla, impidiéndole al Poder Ejecutivo Nacional ejercer su facultad constitucional de remover a sus empleados, y no reglamenta razonablemente el derecho de defensa de los agentes públicos. Por ello, el Poder Ejecutivo Nacional y la Administración Pública Nacional deben abstenerse de aplicar dicho artículo. La misma inaplicabilidad le cabe, por idénticos motivos, a la segunda oración del último párrafo del artículo 38 de la Reglamentación de la Ley Marco (293:205 – Año 2015)</vt:lpstr>
      <vt:lpstr>El Poder Ejecutivo no puede extender la decisión judicial a otro caso con el que existan diferencias, aun cuando entienda que estas no son jurídicamente relevantes. La diferencia entre un supuesto y otro quizá pueda ser sutil, pero no por ello resulta intrascendente. El Ejecutivo no puede trasladar la doctrina de un caso judicial a otro parecido para prescindir del mandato legal. Ello es así porque, como principio, no corresponde a esta rama del gobierno declarar la inconstitucionalidad de las leyes, aun si hubiere argumentos sólidos contra la validez de la norma impugnada. En suma, si existen matices entre el caso decidido por la Corte y el que le toca resolver a la Administración, la evaluación de la trascendencia jurídica de esas diferencias –a los efectos de una tacha de inconstitucionalidad– es resorte del Poder Judicial </vt:lpstr>
      <vt:lpstr>Los casos a resolver nunca son idénticos y, en consecuencia, la posibilidad de que el Poder Ejecutivo se aparte de las prescripciones de la ley a partir de un precedente judicial resulta prácticamente nula. Por otra parte, corresponde evaluar con criterio estricto la concurrencia de las condiciones que permiten a la Administración valerse de la declaración judicial de inconstitucionalidad de una ley, cuando la Corte Suprema no ha atribuido a ese pronunciamiento alcance erga omnes (300:158 – Año 2017)</vt:lpstr>
      <vt:lpstr>CorteIDH  - CONTROL DE CONVENCIONALIDAD COMO OBLIGACIÓN DE TODOS LOS ÓRGANOS DEL ESTADO  - REPLANTEO DE LA CUESTIÓN </vt:lpstr>
      <vt:lpstr>Gelman II (2013) 69. Respecto de la segunda manifestación del control de convencionalidad, en situaciones y casos en que el Estado concernido no ha sido parte en el proceso internacional en que fue establecida determinada jurisprudencia, por el solo hecho de ser Parte en la Convención Americana, todas sus autoridades públicas y todos sus órganos, incluidas las instancias democráticas, jueces y demás órganos vinculados a la administración de justicia en todos los niveles, están obligados por el tratado, por lo cual deben ejercer, en el marco de sus respectivas competencias y de las regulaciones procesales correspondientes, un control de convencionalidad tanto en la emisión y aplicación de normas, en cuanto a su validez y compatibilidad con la Convención, como en la determinación, juzgamiento y resolución de situaciones particulares y casos concretos, teniendo en cuenta el propio tratado y, según corresponda los precedentes o lineamientos jurisprudenciales de la CorteIDH </vt:lpstr>
      <vt:lpstr>72. De tal modo, el control de convencionalidad es una obligación propia de todo poder, órgano o autoridad del Estado Parte en la Convención, los cuales deben, en el marco de sus respectivas competencias y de las regulaciones procesales correspondientes, controlar que los derechos humanos de las personas sometidas a su jurisdicción sean respetados y garantizados.</vt:lpstr>
      <vt:lpstr>PTN:   D. 305:12 (2018): Estatuto BCRA sobre "sucesión" de empleados.  D. 309:253 (2019): DNI no binario (pto. 7.1 y ss.) </vt:lpstr>
      <vt:lpstr>Estatuto BCRA: Adecuación del artículo 7.°, segundo párrafo –que establece un privilegio para el ingreso a su planta permanente a favor de los integrantes del grupo familiar primario de un trabajador en actividad fallecido-, a la garantía de la igualdad consagrada en el artículo 16 de la CN. Reseña jurisprudencia CSJN y Corte EEUU sobre igualdad y las categorizaciones (evolución de la razonabilidad como estándar “débil”, a estándares más rigurosos: categorías sospechosas) Resalta: “Ahora bien, a la luz de los precedentes jurisprudenciales que he transcripto parcialmente, considero que la presunción de inconstitucionalidad integra todos los motivos expresamente prohibidos de discriminación contenidos en aquellos instrumentos internacionales de derechos humanos que han adquirido jerarquía constitucional luego de la reforma de 1994”. Y reseña CorteIDH</vt:lpstr>
      <vt:lpstr>Por las razones expuestas opino que la previsión contenida en el párrafo 2.° del artículo 7.° del Estatuto para el Personal del Banco Central de la República Argentina es inconstitucional e integra el género de categoría sospechosa por contravenir, sin interés estatal urgente, la garantía de igualdad prevista en el artículo 16 de la Constitución Nacional y las normas internacionales sobre Derechos Humanos incorporadas a nuestra Carta Magna (art. 75, inc. 22) </vt:lpstr>
      <vt:lpstr>DNI no binario: El carácter de “derecho humano” del derecho a la identidad de género es el prisma a través del que debe analizarse si la pretensión que motiva la consulta tiene cabida en el plexo normativo vigente. El sentido ontológico de la Ley de Identidad de Género guarda una estrecha vinculación con lo que se denomina interpretación dinámica de la Constitución Nacional, conforme a la cual el intérprete debe efectuar toda exégesis normativa privilegiando la adaptación continua del texto constitucional a la evolución y cambios que experimenta la vida social. El principio pro persona, que la Corte Interamericana de Derechos Humanos ha referido como principio de interpretación extensiva de los derechos humanos y restrictiva de sus limitaciones. Profundización en CorteIDH. </vt:lpstr>
      <vt:lpstr>“Los señalamientos de ambos servicios jurídicos en cuanto a que acceder a lo peticionado importaría el ejercicio de un control de constitucionalidad vedado a la AP son inexactos. La ley no es inconstitucional sino incompleta en su definición de identidad de género. Pero esa imperfección es superable por vía de una interpretación extensiva y sistemática que hunde sus raíces en el principio pro homine, rector en materia de derechos humanos. No desconozco la doctrina de esta Casa, impulsada por Marienhoff como PTN y seguida en numerosos dictámenes, que estima que la AP debe abstenerse de aplicar una ley inconstitucional. Tal atribución que el PEN y los órganos que lo secundan pueden ejercer en observancia del mantenimiento de la juridicidad no es idéntica cosa que declarar su inconstitucionalidad que, en nuestro sistema de control difuso corresponde, en forma exclusiva y excluyente a los jueces de la Nación…</vt:lpstr>
      <vt:lpstr>La noción clásica del principio de separación de poderes y división de funciones se formuló de modo pétreo y estático, ya que no resulta acorde a las necesidades de una sociedad que se ha tornado más compleja, producto de su evolución constante y cada vez más acelerada. Una visión sistemática debe en cambio concebir la noción en forma abierta y dinámica, tomando en cuenta el complejo haz de conexiones entre las distintas funciones, que deben pasar a considerarse en forma interdependiente e interrelacionada, superando la compartimentación pasada. Entre los distintos órganos se generan relaciones de colaboración y coordinación, lo que comporta un modo distinto de entender el equilibrio de poderes. Se trata de una distribución del poder más que de una división. El principio de división de poderes debe adaptarse a la evolución sistémica del derecho público: cada poder posee un núcleo competencial constitucionalmente asignado y un círculo de competencias periféricas. Estas últimas pueden ser asumidas por cualquiera de los otros dos órganos en forma complementaria o extraordinaria”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Cecilia Recalde</dc:creator>
  <cp:lastModifiedBy>Valcheff Christian Ruben</cp:lastModifiedBy>
  <cp:revision>516</cp:revision>
  <cp:lastPrinted>2024-08-19T12:39:01Z</cp:lastPrinted>
  <dcterms:created xsi:type="dcterms:W3CDTF">2012-07-30T22:48:03Z</dcterms:created>
  <dcterms:modified xsi:type="dcterms:W3CDTF">2024-08-19T12:48:56Z</dcterms:modified>
</cp:coreProperties>
</file>